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0" r:id="rId6"/>
    <p:sldId id="373" r:id="rId7"/>
    <p:sldId id="261" r:id="rId8"/>
    <p:sldId id="262" r:id="rId9"/>
    <p:sldId id="364" r:id="rId10"/>
    <p:sldId id="365" r:id="rId11"/>
    <p:sldId id="366" r:id="rId12"/>
    <p:sldId id="368" r:id="rId13"/>
    <p:sldId id="369" r:id="rId14"/>
    <p:sldId id="263" r:id="rId15"/>
    <p:sldId id="324" r:id="rId16"/>
    <p:sldId id="268" r:id="rId17"/>
    <p:sldId id="269" r:id="rId18"/>
    <p:sldId id="270" r:id="rId19"/>
    <p:sldId id="272" r:id="rId20"/>
    <p:sldId id="264" r:id="rId21"/>
    <p:sldId id="370" r:id="rId22"/>
    <p:sldId id="284" r:id="rId23"/>
    <p:sldId id="279" r:id="rId24"/>
    <p:sldId id="274" r:id="rId25"/>
    <p:sldId id="275" r:id="rId26"/>
    <p:sldId id="282" r:id="rId27"/>
    <p:sldId id="283" r:id="rId28"/>
    <p:sldId id="285" r:id="rId29"/>
    <p:sldId id="294" r:id="rId30"/>
    <p:sldId id="295" r:id="rId31"/>
    <p:sldId id="297" r:id="rId32"/>
    <p:sldId id="298" r:id="rId33"/>
    <p:sldId id="299" r:id="rId34"/>
    <p:sldId id="301" r:id="rId35"/>
    <p:sldId id="371" r:id="rId36"/>
    <p:sldId id="304" r:id="rId37"/>
    <p:sldId id="372" r:id="rId38"/>
    <p:sldId id="305" r:id="rId39"/>
    <p:sldId id="265" r:id="rId40"/>
    <p:sldId id="374" r:id="rId41"/>
    <p:sldId id="311" r:id="rId42"/>
    <p:sldId id="309" r:id="rId43"/>
    <p:sldId id="310" r:id="rId44"/>
    <p:sldId id="312" r:id="rId45"/>
    <p:sldId id="315" r:id="rId46"/>
    <p:sldId id="318" r:id="rId47"/>
    <p:sldId id="321" r:id="rId48"/>
    <p:sldId id="323" r:id="rId49"/>
    <p:sldId id="359" r:id="rId50"/>
    <p:sldId id="360" r:id="rId51"/>
    <p:sldId id="361" r:id="rId52"/>
    <p:sldId id="316" r:id="rId53"/>
    <p:sldId id="317" r:id="rId5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6D08"/>
    <a:srgbClr val="2479A9"/>
    <a:srgbClr val="508743"/>
    <a:srgbClr val="C83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benders"/>
          <p:cNvPicPr>
            <a:picLocks noChangeAspect="1"/>
          </p:cNvPicPr>
          <p:nvPr/>
        </p:nvPicPr>
        <p:blipFill>
          <a:blip r:embed="rId1">
            <a:grayscl/>
            <a:lum bright="-30000"/>
          </a:blip>
          <a:stretch>
            <a:fillRect/>
          </a:stretch>
        </p:blipFill>
        <p:spPr>
          <a:xfrm>
            <a:off x="-20320" y="-17145"/>
            <a:ext cx="12211685" cy="68922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b="1"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Deduplication o</a:t>
            </a:r>
            <a:r>
              <a:rPr lang="en-US" altLang="en-US" b="1"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f</a:t>
            </a:r>
            <a:r>
              <a:rPr lang="en-US" b="1"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 large amounts of code</a:t>
            </a:r>
            <a:endParaRPr lang="en-US" b="1">
              <a:solidFill>
                <a:schemeClr val="bg1">
                  <a:lumMod val="95000"/>
                </a:schemeClr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0580" y="4335780"/>
            <a:ext cx="7842885" cy="1038225"/>
          </a:xfrm>
        </p:spPr>
        <p:txBody>
          <a:bodyPr/>
          <a:p>
            <a:r>
              <a:rPr lang="en-US" altLang="en-US" i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Romain Keramitas</a:t>
            </a:r>
            <a:endParaRPr lang="en-US" altLang="en-US" i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en-US" i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FOSDEM 2019</a:t>
            </a:r>
            <a:endParaRPr lang="en-US" altLang="en-US" i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Gemini approach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25170" y="1798320"/>
            <a:ext cx="96627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sz="2800">
                <a:solidFill>
                  <a:schemeClr val="bg1"/>
                </a:solidFill>
              </a:rPr>
              <a:t>3. Extract </a:t>
            </a:r>
            <a:r>
              <a:rPr lang="en-US" altLang="en-US" sz="2800" b="1">
                <a:solidFill>
                  <a:schemeClr val="bg1"/>
                </a:solidFill>
              </a:rPr>
              <a:t>connected components</a:t>
            </a:r>
            <a:r>
              <a:rPr lang="en-US" altLang="en-US" sz="2800">
                <a:solidFill>
                  <a:schemeClr val="bg1"/>
                </a:solidFill>
              </a:rPr>
              <a:t> from the similarity graph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59575" y="2905887"/>
            <a:ext cx="3628390" cy="2523490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 Components</a:t>
            </a:r>
            <a:endParaRPr lang="en-US" altLang="en-US" sz="2000" b="1"/>
          </a:p>
          <a:p>
            <a:pPr algn="ctr"/>
            <a:r>
              <a:rPr lang="en-US" altLang="en-US" sz="2000"/>
              <a:t>Graphs where </a:t>
            </a:r>
            <a:r>
              <a:rPr lang="en-US" altLang="en-US" sz="2000" b="1"/>
              <a:t>each pair of nodes</a:t>
            </a:r>
            <a:r>
              <a:rPr lang="en-US" altLang="en-US" sz="2000"/>
              <a:t> is connected by paths</a:t>
            </a:r>
            <a:endParaRPr lang="en-US" altLang="en-US" sz="2000" b="1" i="1"/>
          </a:p>
        </p:txBody>
      </p:sp>
      <p:sp>
        <p:nvSpPr>
          <p:cNvPr id="11" name="Rectangle 10"/>
          <p:cNvSpPr/>
          <p:nvPr/>
        </p:nvSpPr>
        <p:spPr>
          <a:xfrm>
            <a:off x="228600" y="3538220"/>
            <a:ext cx="146304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12" name="Right Arrow 11"/>
          <p:cNvSpPr/>
          <p:nvPr/>
        </p:nvSpPr>
        <p:spPr>
          <a:xfrm>
            <a:off x="1776730" y="395478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26640" y="353822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4" name="Rectangle 13"/>
          <p:cNvSpPr/>
          <p:nvPr/>
        </p:nvSpPr>
        <p:spPr>
          <a:xfrm>
            <a:off x="4547870" y="353695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5" name="Right Arrow 14"/>
          <p:cNvSpPr/>
          <p:nvPr/>
        </p:nvSpPr>
        <p:spPr>
          <a:xfrm>
            <a:off x="3975735" y="395351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6189345" y="3952875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Gemini approach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25170" y="1798320"/>
            <a:ext cx="1037590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sz="2800">
                <a:solidFill>
                  <a:schemeClr val="bg1"/>
                </a:solidFill>
              </a:rPr>
              <a:t>4. Perform </a:t>
            </a:r>
            <a:r>
              <a:rPr lang="en-US" altLang="en-US" sz="2800" b="1">
                <a:solidFill>
                  <a:schemeClr val="bg1"/>
                </a:solidFill>
              </a:rPr>
              <a:t>community detection </a:t>
            </a:r>
            <a:r>
              <a:rPr lang="en-US" altLang="en-US" sz="2800">
                <a:solidFill>
                  <a:schemeClr val="bg1"/>
                </a:solidFill>
              </a:rPr>
              <a:t>on each components to obtain</a:t>
            </a:r>
            <a:endParaRPr lang="en-US" altLang="en-US" sz="2800">
              <a:solidFill>
                <a:schemeClr val="bg1"/>
              </a:solidFill>
            </a:endParaRPr>
          </a:p>
          <a:p>
            <a:pPr algn="l"/>
            <a:r>
              <a:rPr lang="en-US" altLang="en-US" sz="2800">
                <a:solidFill>
                  <a:schemeClr val="bg1"/>
                </a:solidFill>
              </a:rPr>
              <a:t>    </a:t>
            </a:r>
            <a:r>
              <a:rPr lang="en-US" altLang="en-US" sz="2800" b="1">
                <a:solidFill>
                  <a:schemeClr val="bg1"/>
                </a:solidFill>
              </a:rPr>
              <a:t>clone communities</a:t>
            </a:r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3538220"/>
            <a:ext cx="146304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6" name="Right Arrow 5"/>
          <p:cNvSpPr/>
          <p:nvPr/>
        </p:nvSpPr>
        <p:spPr>
          <a:xfrm>
            <a:off x="1776730" y="395478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237980" y="3119755"/>
            <a:ext cx="2590165" cy="2099310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Clone</a:t>
            </a:r>
            <a:endParaRPr lang="en-US" altLang="en-US" sz="2000" b="1"/>
          </a:p>
          <a:p>
            <a:pPr algn="ctr"/>
            <a:r>
              <a:rPr lang="en-US" altLang="en-US" sz="2000" b="1"/>
              <a:t>Communities</a:t>
            </a:r>
            <a:endParaRPr lang="en-US" altLang="en-US" sz="2000" b="1"/>
          </a:p>
          <a:p>
            <a:pPr algn="ctr"/>
            <a:r>
              <a:rPr lang="en-US" altLang="en-US" sz="2000"/>
              <a:t>Parts of components</a:t>
            </a:r>
            <a:r>
              <a:rPr lang="en-US" altLang="en-US" sz="2000" b="1"/>
              <a:t> </a:t>
            </a:r>
            <a:r>
              <a:rPr lang="en-US" altLang="en-US" sz="2000"/>
              <a:t>where </a:t>
            </a:r>
            <a:r>
              <a:rPr lang="en-US" altLang="en-US" sz="2000" b="1"/>
              <a:t>each node is a clone</a:t>
            </a:r>
            <a:endParaRPr lang="en-US" altLang="en-US" sz="2000" b="1" i="1"/>
          </a:p>
        </p:txBody>
      </p:sp>
      <p:sp>
        <p:nvSpPr>
          <p:cNvPr id="3" name="Rectangle 2"/>
          <p:cNvSpPr/>
          <p:nvPr/>
        </p:nvSpPr>
        <p:spPr>
          <a:xfrm>
            <a:off x="2326640" y="353822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0" name="Rectangle 9"/>
          <p:cNvSpPr/>
          <p:nvPr/>
        </p:nvSpPr>
        <p:spPr>
          <a:xfrm>
            <a:off x="4547870" y="353695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2" name="Rectangle 11"/>
          <p:cNvSpPr/>
          <p:nvPr/>
        </p:nvSpPr>
        <p:spPr>
          <a:xfrm>
            <a:off x="6755130" y="3537585"/>
            <a:ext cx="180911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</a:t>
            </a:r>
            <a:endParaRPr lang="en-US" altLang="en-US" sz="2000" b="1"/>
          </a:p>
          <a:p>
            <a:pPr algn="ctr"/>
            <a:r>
              <a:rPr lang="en-US" altLang="en-US" sz="2000" b="1"/>
              <a:t>Components</a:t>
            </a:r>
            <a:endParaRPr lang="en-US" altLang="en-US" sz="2000" b="1"/>
          </a:p>
        </p:txBody>
      </p:sp>
      <p:sp>
        <p:nvSpPr>
          <p:cNvPr id="13" name="Right Arrow 12"/>
          <p:cNvSpPr/>
          <p:nvPr/>
        </p:nvSpPr>
        <p:spPr>
          <a:xfrm>
            <a:off x="3975735" y="395351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189345" y="3952875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8664575" y="395351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Feature Extraction Step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040" y="3128010"/>
            <a:ext cx="146304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6" name="Right Arrow 5"/>
          <p:cNvSpPr/>
          <p:nvPr/>
        </p:nvSpPr>
        <p:spPr>
          <a:xfrm>
            <a:off x="2122170" y="3544570"/>
            <a:ext cx="472440" cy="42926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2080" y="3128010"/>
            <a:ext cx="1554480" cy="12617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0" name="Rectangle 9"/>
          <p:cNvSpPr/>
          <p:nvPr/>
        </p:nvSpPr>
        <p:spPr>
          <a:xfrm>
            <a:off x="4893310" y="312674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2" name="Rectangle 11"/>
          <p:cNvSpPr/>
          <p:nvPr/>
        </p:nvSpPr>
        <p:spPr>
          <a:xfrm>
            <a:off x="7100570" y="3127375"/>
            <a:ext cx="180911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</a:t>
            </a:r>
            <a:endParaRPr lang="en-US" altLang="en-US" sz="2000" b="1"/>
          </a:p>
          <a:p>
            <a:pPr algn="ctr"/>
            <a:r>
              <a:rPr lang="en-US" altLang="en-US" sz="2000" b="1"/>
              <a:t>Components</a:t>
            </a:r>
            <a:endParaRPr lang="en-US" altLang="en-US" sz="2000" b="1"/>
          </a:p>
        </p:txBody>
      </p:sp>
      <p:sp>
        <p:nvSpPr>
          <p:cNvPr id="13" name="Right Arrow 12"/>
          <p:cNvSpPr/>
          <p:nvPr/>
        </p:nvSpPr>
        <p:spPr>
          <a:xfrm>
            <a:off x="4321175" y="354330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534785" y="3542665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9010015" y="354330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577705" y="3128645"/>
            <a:ext cx="202120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Clone</a:t>
            </a:r>
            <a:endParaRPr lang="en-US" altLang="en-US" sz="2000" b="1"/>
          </a:p>
          <a:p>
            <a:pPr algn="ctr"/>
            <a:r>
              <a:rPr lang="en-US" altLang="en-US" sz="2000" b="1"/>
              <a:t>Communities</a:t>
            </a:r>
            <a:endParaRPr lang="en-US" altLang="en-US" sz="20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Abstract Syntax Trees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16635" y="3044190"/>
            <a:ext cx="3218815" cy="768350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foo(x):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    </a:t>
            </a:r>
            <a:r>
              <a:rPr lang="en-US" altLang="en-US" sz="2200">
                <a:ln>
                  <a:noFill/>
                </a:ln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return x + 42</a:t>
            </a:r>
            <a:endParaRPr lang="en-US" altLang="en-US" sz="2200">
              <a:ln>
                <a:noFill/>
              </a:ln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  <a:sym typeface="+mn-ea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038090" y="314134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804150" y="2237105"/>
            <a:ext cx="68580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435725" y="3213735"/>
            <a:ext cx="68580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foo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7912100" y="3213735"/>
            <a:ext cx="35052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9152255" y="5085715"/>
            <a:ext cx="350520" cy="429895"/>
          </a:xfrm>
          <a:prstGeom prst="rect">
            <a:avLst/>
          </a:prstGeom>
          <a:solidFill>
            <a:srgbClr val="C83445"/>
          </a:solidFill>
        </p:spPr>
        <p:txBody>
          <a:bodyPr vert="horz"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9742805" y="4153535"/>
            <a:ext cx="35052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+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9152255" y="3214370"/>
            <a:ext cx="118872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return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10340975" y="5085715"/>
            <a:ext cx="518160" cy="429895"/>
          </a:xfrm>
          <a:prstGeom prst="rect">
            <a:avLst/>
          </a:prstGeom>
          <a:solidFill>
            <a:srgbClr val="C83445"/>
          </a:solidFill>
        </p:spPr>
        <p:txBody>
          <a:bodyPr wrap="none" rtlCol="0" anchor="ctr" anchorCtr="0">
            <a:spAutoFit/>
          </a:bodyPr>
          <a:p>
            <a:pPr algn="l"/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42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8084820" y="2667000"/>
            <a:ext cx="508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915525" y="3629025"/>
            <a:ext cx="5715" cy="52451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722110" y="2667000"/>
            <a:ext cx="136271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2"/>
          </p:cNvCxnSpPr>
          <p:nvPr/>
        </p:nvCxnSpPr>
        <p:spPr>
          <a:xfrm flipH="1">
            <a:off x="9309100" y="4583430"/>
            <a:ext cx="608965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  <a:endCxn id="16" idx="0"/>
          </p:cNvCxnSpPr>
          <p:nvPr/>
        </p:nvCxnSpPr>
        <p:spPr>
          <a:xfrm>
            <a:off x="9918065" y="4583430"/>
            <a:ext cx="681990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093710" y="2680335"/>
            <a:ext cx="1656080" cy="5340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Abstract Syntax Trees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038090" y="314134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392670" y="2237105"/>
            <a:ext cx="199644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def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(decl)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052185" y="3199130"/>
            <a:ext cx="146367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foo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7866380" y="3199130"/>
            <a:ext cx="104330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909050" y="5085715"/>
            <a:ext cx="103187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9401810" y="4153535"/>
            <a:ext cx="107759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+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(op)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9152255" y="3214370"/>
            <a:ext cx="220154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return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(stat)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10283825" y="5085715"/>
            <a:ext cx="141224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42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(lit)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8385810" y="2667635"/>
            <a:ext cx="508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915525" y="3629025"/>
            <a:ext cx="5715" cy="52451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023100" y="2667635"/>
            <a:ext cx="136271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2"/>
            <a:endCxn id="12" idx="0"/>
          </p:cNvCxnSpPr>
          <p:nvPr/>
        </p:nvCxnSpPr>
        <p:spPr>
          <a:xfrm flipH="1">
            <a:off x="9425305" y="4583430"/>
            <a:ext cx="515620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</p:cNvCxnSpPr>
          <p:nvPr/>
        </p:nvCxnSpPr>
        <p:spPr>
          <a:xfrm>
            <a:off x="9940925" y="4583430"/>
            <a:ext cx="888365" cy="48069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8" idx="2"/>
            <a:endCxn id="15" idx="0"/>
          </p:cNvCxnSpPr>
          <p:nvPr/>
        </p:nvCxnSpPr>
        <p:spPr>
          <a:xfrm>
            <a:off x="8390890" y="2667000"/>
            <a:ext cx="1862455" cy="5473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016635" y="3044190"/>
            <a:ext cx="3218815" cy="768350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foo(x):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    </a:t>
            </a:r>
            <a:r>
              <a:rPr lang="en-US" altLang="en-US" sz="2200">
                <a:ln>
                  <a:noFill/>
                </a:ln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return x + 42</a:t>
            </a:r>
            <a:endParaRPr lang="en-US" altLang="en-US" sz="2200">
              <a:ln>
                <a:noFill/>
              </a:ln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sz="4000" b="1">
                <a:solidFill>
                  <a:schemeClr val="bg1"/>
                </a:solidFill>
                <a:sym typeface="+mn-ea"/>
              </a:rPr>
              <a:t>Identifiers and Literals</a:t>
            </a:r>
            <a:endParaRPr 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018280" y="1691005"/>
            <a:ext cx="4156075" cy="178371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foo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n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: int):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k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= </a:t>
            </a:r>
            <a:r>
              <a:rPr lang="en-US" altLang="en-US" sz="2200" b="1">
                <a:solidFill>
                  <a:srgbClr val="00B050"/>
                </a:solidFill>
                <a:latin typeface="FreeMono" panose="020F0409020205020404" charset="0"/>
                <a:ea typeface="FreeMono" panose="020F0409020205020404" charset="0"/>
              </a:rPr>
              <a:t>0</a:t>
            </a:r>
            <a:endParaRPr lang="en-US" altLang="en-US" sz="2200" b="1">
              <a:solidFill>
                <a:srgbClr val="00B050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for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i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in range(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n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    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k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+=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i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return </a:t>
            </a:r>
            <a:r>
              <a:rPr lang="en-US" altLang="en-US" sz="2200" b="1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k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+ </a:t>
            </a:r>
            <a:r>
              <a:rPr lang="en-US" altLang="en-US" sz="2200" b="1">
                <a:solidFill>
                  <a:srgbClr val="00B050"/>
                </a:solidFill>
                <a:latin typeface="FreeMono" panose="020F0409020205020404" charset="0"/>
                <a:ea typeface="FreeMono" panose="020F0409020205020404" charset="0"/>
              </a:rPr>
              <a:t>42</a:t>
            </a:r>
            <a:endParaRPr lang="en-US" altLang="en-US" sz="2200" b="1">
              <a:solidFill>
                <a:srgbClr val="00B05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336925" y="4414520"/>
            <a:ext cx="5517515" cy="768350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Identifiers: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[(foo, 1),(n, 2),(k, 3),(i, 2)]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336925" y="5182870"/>
            <a:ext cx="5518150" cy="768350"/>
          </a:xfrm>
          <a:prstGeom prst="rect">
            <a:avLst/>
          </a:prstGeom>
          <a:solidFill>
            <a:srgbClr val="508743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Literals: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[(0, 1), (42, 1)]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1" name="Right Arrow 10"/>
          <p:cNvSpPr/>
          <p:nvPr/>
        </p:nvSpPr>
        <p:spPr>
          <a:xfrm rot="5400000">
            <a:off x="5786120" y="365696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Graphlets and Children</a:t>
            </a:r>
            <a:endParaRPr lang="en-US" alt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5645150" y="339090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3" name="Text Box 52"/>
          <p:cNvSpPr txBox="1"/>
          <p:nvPr/>
        </p:nvSpPr>
        <p:spPr>
          <a:xfrm>
            <a:off x="6568440" y="2283460"/>
            <a:ext cx="5475605" cy="1783715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Graphlets: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[(decl,[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,statement]), 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 []),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, [])</a:t>
            </a:r>
            <a:r>
              <a:rPr 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</a:t>
            </a:r>
            <a:endParaRPr 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(statement,[op.]),(op,[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,lit])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,[]),(lit,[])]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54" name="Text Box 53"/>
          <p:cNvSpPr txBox="1"/>
          <p:nvPr/>
        </p:nvSpPr>
        <p:spPr>
          <a:xfrm>
            <a:off x="6568440" y="4067175"/>
            <a:ext cx="5475605" cy="1445260"/>
          </a:xfrm>
          <a:prstGeom prst="rect">
            <a:avLst/>
          </a:prstGeom>
          <a:solidFill>
            <a:srgbClr val="508743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Children: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[(decl,3), 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 0),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, 0)</a:t>
            </a:r>
            <a:r>
              <a:rPr 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</a:t>
            </a:r>
            <a:endParaRPr 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(statement,1),(op,2)(</a:t>
            </a:r>
            <a:r>
              <a:rPr lang="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id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,0),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(lit,0)]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455420" y="2118360"/>
            <a:ext cx="199644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def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(decl)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14935" y="3080385"/>
            <a:ext cx="146367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foo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1929130" y="3080385"/>
            <a:ext cx="104330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971800" y="4966970"/>
            <a:ext cx="103187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x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(id)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464560" y="4034790"/>
            <a:ext cx="107759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+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(op)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215005" y="3095625"/>
            <a:ext cx="220154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return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(stat)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4346575" y="4966970"/>
            <a:ext cx="141224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42</a:t>
            </a:r>
            <a:r>
              <a:rPr lang="en-US" altLang="en-US" sz="2200">
                <a:solidFill>
                  <a:srgbClr val="00B0F0"/>
                </a:solidFill>
                <a:latin typeface="FreeMono" panose="020F0409020205020404" charset="0"/>
                <a:ea typeface="FreeMono" panose="020F0409020205020404" charset="0"/>
              </a:rPr>
              <a:t>(lit)</a:t>
            </a:r>
            <a:endParaRPr lang="en-US" altLang="en-US" sz="2200">
              <a:solidFill>
                <a:srgbClr val="00B0F0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448560" y="2548890"/>
            <a:ext cx="508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978275" y="3510280"/>
            <a:ext cx="5715" cy="52451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1085850" y="2548890"/>
            <a:ext cx="136271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2"/>
            <a:endCxn id="12" idx="0"/>
          </p:cNvCxnSpPr>
          <p:nvPr/>
        </p:nvCxnSpPr>
        <p:spPr>
          <a:xfrm flipH="1">
            <a:off x="3488055" y="4453890"/>
            <a:ext cx="515620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</p:cNvCxnSpPr>
          <p:nvPr/>
        </p:nvCxnSpPr>
        <p:spPr>
          <a:xfrm>
            <a:off x="4003675" y="4453890"/>
            <a:ext cx="888365" cy="48069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8" idx="2"/>
            <a:endCxn id="15" idx="0"/>
          </p:cNvCxnSpPr>
          <p:nvPr/>
        </p:nvCxnSpPr>
        <p:spPr>
          <a:xfrm>
            <a:off x="2453640" y="2537460"/>
            <a:ext cx="1862455" cy="5473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Graphlets and Children</a:t>
            </a:r>
            <a:endParaRPr lang="en-US" alt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5233035" y="335724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3" name="Text Box 52"/>
          <p:cNvSpPr txBox="1"/>
          <p:nvPr/>
        </p:nvSpPr>
        <p:spPr>
          <a:xfrm>
            <a:off x="6144895" y="2283460"/>
            <a:ext cx="5808980" cy="1783715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Graphlets: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[((decl,[id,id,statement]),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), 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((id, []),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3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)</a:t>
            </a:r>
            <a:r>
              <a:rPr 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</a:t>
            </a:r>
            <a:endParaRPr 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((statement,[op.]),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((op,[id,lit]),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),((lit,[]),1)]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54" name="Text Box 53"/>
          <p:cNvSpPr txBox="1"/>
          <p:nvPr/>
        </p:nvSpPr>
        <p:spPr>
          <a:xfrm>
            <a:off x="6144895" y="4067175"/>
            <a:ext cx="5808980" cy="1445260"/>
          </a:xfrm>
          <a:prstGeom prst="rect">
            <a:avLst/>
          </a:prstGeom>
          <a:solidFill>
            <a:srgbClr val="508743"/>
          </a:solidFill>
        </p:spPr>
        <p:txBody>
          <a:bodyPr wrap="square" rtlCol="0">
            <a:spAutoFit/>
          </a:bodyPr>
          <a:p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Children: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[((decl,3),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),((id, 0),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3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)</a:t>
            </a:r>
            <a:r>
              <a:rPr 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,</a:t>
            </a:r>
            <a:endParaRPr 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((statement,1),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),((op,2),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),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((lit,0),</a:t>
            </a:r>
            <a:r>
              <a:rPr lang="en-US" altLang="en-US" sz="22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1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37" name="Text Box 36"/>
          <p:cNvSpPr txBox="1"/>
          <p:nvPr/>
        </p:nvSpPr>
        <p:spPr>
          <a:xfrm>
            <a:off x="1575435" y="2453005"/>
            <a:ext cx="93599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def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38" name="Text Box 37"/>
          <p:cNvSpPr txBox="1"/>
          <p:nvPr/>
        </p:nvSpPr>
        <p:spPr>
          <a:xfrm>
            <a:off x="207010" y="3429635"/>
            <a:ext cx="95694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foo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39" name="Text Box 38"/>
          <p:cNvSpPr txBox="1"/>
          <p:nvPr/>
        </p:nvSpPr>
        <p:spPr>
          <a:xfrm>
            <a:off x="1683385" y="3429635"/>
            <a:ext cx="72009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x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40" name="Text Box 39"/>
          <p:cNvSpPr txBox="1"/>
          <p:nvPr/>
        </p:nvSpPr>
        <p:spPr>
          <a:xfrm>
            <a:off x="2614930" y="5301615"/>
            <a:ext cx="72009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x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35020" y="4369435"/>
            <a:ext cx="72009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+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43" name="Text Box 42"/>
          <p:cNvSpPr txBox="1"/>
          <p:nvPr/>
        </p:nvSpPr>
        <p:spPr>
          <a:xfrm>
            <a:off x="2923540" y="3430270"/>
            <a:ext cx="1543685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return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44" name="Text Box 43"/>
          <p:cNvSpPr txBox="1"/>
          <p:nvPr/>
        </p:nvSpPr>
        <p:spPr>
          <a:xfrm>
            <a:off x="4055110" y="5301615"/>
            <a:ext cx="720090" cy="429895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42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cxnSp>
        <p:nvCxnSpPr>
          <p:cNvPr id="46" name="Straight Arrow Connector 45"/>
          <p:cNvCxnSpPr>
            <a:endCxn id="39" idx="0"/>
          </p:cNvCxnSpPr>
          <p:nvPr/>
        </p:nvCxnSpPr>
        <p:spPr>
          <a:xfrm flipH="1">
            <a:off x="2043430" y="2893695"/>
            <a:ext cx="508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86810" y="3844925"/>
            <a:ext cx="5715" cy="52451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endCxn id="38" idx="0"/>
          </p:cNvCxnSpPr>
          <p:nvPr/>
        </p:nvCxnSpPr>
        <p:spPr>
          <a:xfrm flipH="1">
            <a:off x="685800" y="2893695"/>
            <a:ext cx="1362710" cy="54673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40" idx="0"/>
          </p:cNvCxnSpPr>
          <p:nvPr/>
        </p:nvCxnSpPr>
        <p:spPr>
          <a:xfrm flipH="1">
            <a:off x="2974975" y="4810125"/>
            <a:ext cx="717550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4" idx="0"/>
          </p:cNvCxnSpPr>
          <p:nvPr/>
        </p:nvCxnSpPr>
        <p:spPr>
          <a:xfrm>
            <a:off x="3695065" y="4810125"/>
            <a:ext cx="720090" cy="50228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3" idx="0"/>
          </p:cNvCxnSpPr>
          <p:nvPr/>
        </p:nvCxnSpPr>
        <p:spPr>
          <a:xfrm>
            <a:off x="2061210" y="2901950"/>
            <a:ext cx="1634490" cy="53911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TF-IDF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32460" y="20745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b="1">
              <a:solidFill>
                <a:schemeClr val="bg1"/>
              </a:solidFill>
              <a:latin typeface="+mj-lt"/>
              <a:cs typeface="+mj-lt"/>
            </a:endParaRPr>
          </a:p>
          <a:p>
            <a:pPr marL="0" indent="0" algn="ctr">
              <a:buNone/>
            </a:pPr>
            <a:r>
              <a:rPr lang="en-US" altLang="en-US" sz="3200" b="1">
                <a:solidFill>
                  <a:schemeClr val="bg1"/>
                </a:solidFill>
                <a:latin typeface="+mj-lt"/>
                <a:cs typeface="+mj-lt"/>
              </a:rPr>
              <a:t>w</a:t>
            </a:r>
            <a:r>
              <a:rPr lang="en-US" altLang="en-US" sz="3200" b="1" baseline="-25000">
                <a:solidFill>
                  <a:schemeClr val="bg1"/>
                </a:solidFill>
                <a:latin typeface="+mj-lt"/>
                <a:cs typeface="+mj-lt"/>
              </a:rPr>
              <a:t>x,y </a:t>
            </a:r>
            <a:r>
              <a:rPr lang="en-US" altLang="en-US" sz="3200" b="1">
                <a:solidFill>
                  <a:schemeClr val="bg1"/>
                </a:solidFill>
                <a:latin typeface="+mj-lt"/>
                <a:cs typeface="+mj-lt"/>
              </a:rPr>
              <a:t>=  tf</a:t>
            </a:r>
            <a:r>
              <a:rPr lang="en-US" altLang="en-US" sz="3200" b="1" baseline="-25000">
                <a:solidFill>
                  <a:schemeClr val="bg1"/>
                </a:solidFill>
                <a:latin typeface="+mj-lt"/>
                <a:cs typeface="+mj-lt"/>
                <a:sym typeface="+mn-ea"/>
              </a:rPr>
              <a:t>x,y</a:t>
            </a:r>
            <a:r>
              <a:rPr lang="en-US" altLang="en-US" sz="3200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  </a:t>
            </a:r>
            <a:r>
              <a:rPr lang="en-US" altLang="en-US" sz="3200" b="1">
                <a:solidFill>
                  <a:schemeClr val="bg1"/>
                </a:solidFill>
                <a:latin typeface="Arial" panose="020B0604020202020204" pitchFamily="34" charset="0"/>
                <a:cs typeface="+mj-lt"/>
                <a:sym typeface="+mn-ea"/>
              </a:rPr>
              <a:t>×</a:t>
            </a:r>
            <a:r>
              <a:rPr lang="en-US" altLang="en-US" sz="3200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 log ( N / df</a:t>
            </a:r>
            <a:r>
              <a:rPr lang="en-US" altLang="en-US" sz="3200" b="1" baseline="-25000">
                <a:solidFill>
                  <a:schemeClr val="bg1"/>
                </a:solidFill>
                <a:latin typeface="+mj-lt"/>
                <a:cs typeface="+mj-lt"/>
                <a:sym typeface="+mn-ea"/>
              </a:rPr>
              <a:t>x</a:t>
            </a:r>
            <a:r>
              <a:rPr lang="en-US" altLang="en-US" sz="3200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 )</a:t>
            </a:r>
            <a:endParaRPr lang="en-US" altLang="en-US" sz="3200">
              <a:solidFill>
                <a:schemeClr val="bg1"/>
              </a:solidFill>
              <a:latin typeface="+mj-lt"/>
              <a:cs typeface="+mj-lt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  <a:latin typeface="+mj-lt"/>
              <a:cs typeface="+mj-lt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latin typeface="+mj-lt"/>
                <a:cs typeface="+mj-lt"/>
              </a:rPr>
              <a:t>              </a:t>
            </a:r>
            <a:r>
              <a:rPr lang="en-US" altLang="en-US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tf</a:t>
            </a:r>
            <a:r>
              <a:rPr lang="en-US" altLang="en-US" b="1" baseline="-25000">
                <a:solidFill>
                  <a:schemeClr val="bg1"/>
                </a:solidFill>
                <a:latin typeface="+mj-lt"/>
                <a:cs typeface="+mj-lt"/>
                <a:sym typeface="+mn-ea"/>
              </a:rPr>
              <a:t>x,y</a:t>
            </a:r>
            <a:r>
              <a:rPr lang="en-US" altLang="en-US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   =  frequency of feature x in snippet y</a:t>
            </a:r>
            <a:endParaRPr lang="en-US" altLang="en-US" b="1">
              <a:solidFill>
                <a:schemeClr val="bg1"/>
              </a:solidFill>
              <a:latin typeface="+mj-lt"/>
              <a:cs typeface="+mj-lt"/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	     df</a:t>
            </a:r>
            <a:r>
              <a:rPr lang="en-US" altLang="en-US" b="1" baseline="-25000">
                <a:solidFill>
                  <a:schemeClr val="bg1"/>
                </a:solidFill>
                <a:latin typeface="+mj-lt"/>
                <a:cs typeface="+mj-lt"/>
                <a:sym typeface="+mn-ea"/>
              </a:rPr>
              <a:t>x      </a:t>
            </a:r>
            <a:r>
              <a:rPr lang="en-US" altLang="en-US" b="1">
                <a:solidFill>
                  <a:schemeClr val="bg1"/>
                </a:solidFill>
                <a:latin typeface="+mj-lt"/>
                <a:cs typeface="+mj-lt"/>
                <a:sym typeface="+mn-ea"/>
              </a:rPr>
              <a:t>= number of snippets containing feature x</a:t>
            </a:r>
            <a:endParaRPr lang="en-US" altLang="en-US" b="1">
              <a:solidFill>
                <a:schemeClr val="bg1"/>
              </a:solidFill>
              <a:latin typeface="+mj-lt"/>
              <a:cs typeface="+mj-lt"/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latin typeface="+mj-lt"/>
                <a:cs typeface="+mj-lt"/>
              </a:rPr>
              <a:t>	   </a:t>
            </a:r>
            <a:r>
              <a:rPr lang="en-US" altLang="en-US" b="1">
                <a:solidFill>
                  <a:schemeClr val="bg1"/>
                </a:solidFill>
                <a:latin typeface="+mj-lt"/>
                <a:cs typeface="+mj-lt"/>
              </a:rPr>
              <a:t>  N      = total number of snippets</a:t>
            </a:r>
            <a:endParaRPr lang="en-US" altLang="en-US" b="1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sz="4000" b="1">
                <a:solidFill>
                  <a:schemeClr val="bg1"/>
                </a:solidFill>
                <a:sym typeface="+mn-ea"/>
              </a:rPr>
              <a:t>Feature extraction step</a:t>
            </a:r>
            <a:endParaRPr lang="en-US" sz="4000">
              <a:solidFill>
                <a:schemeClr val="bg1"/>
              </a:solidFill>
            </a:endParaRPr>
          </a:p>
        </p:txBody>
      </p:sp>
      <p:pic>
        <p:nvPicPr>
          <p:cNvPr id="4" name="Content Placeholder 3" descr="babelfis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663815" y="781050"/>
            <a:ext cx="4200525" cy="140017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1. Convert snippets to UAST using </a:t>
            </a:r>
            <a:r>
              <a:rPr lang="en-US" altLang="en-US" b="1">
                <a:solidFill>
                  <a:schemeClr val="bg1"/>
                </a:solidFill>
              </a:rPr>
              <a:t>Babelfish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2. Extract weighted bags of features from each UAST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3. Perform TF-IDF to reduce the amount of features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4. Find weights for each feature type (hyperparameters)</a:t>
            </a: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Clones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645920" y="2207260"/>
            <a:ext cx="8900160" cy="768350"/>
          </a:xfrm>
          <a:prstGeom prst="rect">
            <a:avLst/>
          </a:prstGeom>
          <a:solidFill>
            <a:srgbClr val="C83445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foo(name: str):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print('Hello World, my name is ' + name)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645920" y="3284220"/>
            <a:ext cx="8900160" cy="768350"/>
          </a:xfrm>
          <a:prstGeom prst="rect">
            <a:avLst/>
          </a:prstGeom>
          <a:solidFill>
            <a:srgbClr val="508743"/>
          </a:solidFill>
        </p:spPr>
        <p:txBody>
          <a:bodyPr wrap="non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bar(name: str):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print('Hello World, my name is {}'.format(name))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645920" y="4382770"/>
            <a:ext cx="8900160" cy="768350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baz(name: str):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print('Hello World, my name is %s' % name)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Hashing Step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040" y="3128010"/>
            <a:ext cx="146304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6" name="Right Arrow 5"/>
          <p:cNvSpPr/>
          <p:nvPr/>
        </p:nvSpPr>
        <p:spPr>
          <a:xfrm>
            <a:off x="2122170" y="3544570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2080" y="3128010"/>
            <a:ext cx="155448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0" name="Rectangle 9"/>
          <p:cNvSpPr/>
          <p:nvPr/>
        </p:nvSpPr>
        <p:spPr>
          <a:xfrm>
            <a:off x="4893310" y="3126740"/>
            <a:ext cx="1554480" cy="1261745"/>
          </a:xfrm>
          <a:prstGeom prst="rect">
            <a:avLst/>
          </a:prstGeom>
          <a:solidFill>
            <a:srgbClr val="D46D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2" name="Rectangle 11"/>
          <p:cNvSpPr/>
          <p:nvPr/>
        </p:nvSpPr>
        <p:spPr>
          <a:xfrm>
            <a:off x="7100570" y="3127375"/>
            <a:ext cx="180911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</a:t>
            </a:r>
            <a:endParaRPr lang="en-US" altLang="en-US" sz="2000" b="1"/>
          </a:p>
          <a:p>
            <a:pPr algn="ctr"/>
            <a:r>
              <a:rPr lang="en-US" altLang="en-US" sz="2000" b="1"/>
              <a:t>Components</a:t>
            </a:r>
            <a:endParaRPr lang="en-US" altLang="en-US" sz="2000" b="1"/>
          </a:p>
        </p:txBody>
      </p:sp>
      <p:sp>
        <p:nvSpPr>
          <p:cNvPr id="13" name="Right Arrow 12"/>
          <p:cNvSpPr/>
          <p:nvPr/>
        </p:nvSpPr>
        <p:spPr>
          <a:xfrm>
            <a:off x="4321175" y="3543300"/>
            <a:ext cx="472440" cy="42926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534785" y="3542665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9010015" y="354330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577705" y="3128645"/>
            <a:ext cx="202120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Clone</a:t>
            </a:r>
            <a:endParaRPr lang="en-US" altLang="en-US" sz="2000" b="1"/>
          </a:p>
          <a:p>
            <a:pPr algn="ctr"/>
            <a:r>
              <a:rPr lang="en-US" altLang="en-US" sz="2000" b="1"/>
              <a:t>Communities</a:t>
            </a:r>
            <a:endParaRPr lang="en-US" altLang="en-US" sz="20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Similarity between weighted bags ?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10363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rgbClr val="FF0000"/>
                </a:solidFill>
              </a:rPr>
              <a:t>Problem:</a:t>
            </a:r>
            <a:r>
              <a:rPr lang="en-US" altLang="en-US">
                <a:solidFill>
                  <a:schemeClr val="bg1"/>
                </a:solidFill>
              </a:rPr>
              <a:t> Computing similarity between each pair of snippet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	        is not viable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 million snippets             </a:t>
            </a:r>
            <a:r>
              <a:rPr lang="en-US" altLang="en-US" i="1">
                <a:solidFill>
                  <a:schemeClr val="bg1"/>
                </a:solidFill>
              </a:rPr>
              <a:t>       </a:t>
            </a:r>
            <a:r>
              <a:rPr lang="en-US" altLang="en-US" i="1">
                <a:solidFill>
                  <a:srgbClr val="FF0000"/>
                </a:solidFill>
              </a:rPr>
              <a:t>499,998,500,001 </a:t>
            </a:r>
            <a:r>
              <a:rPr lang="en-US" altLang="en-US" i="1">
                <a:solidFill>
                  <a:schemeClr val="bg1"/>
                </a:solidFill>
              </a:rPr>
              <a:t>similarities</a:t>
            </a:r>
            <a:r>
              <a:rPr lang="en-US" altLang="en-US">
                <a:solidFill>
                  <a:schemeClr val="bg1"/>
                </a:solidFill>
              </a:rPr>
              <a:t>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428 million snippets               </a:t>
            </a:r>
            <a:r>
              <a:rPr lang="en-US" altLang="en-US" i="1">
                <a:solidFill>
                  <a:srgbClr val="FF0000"/>
                </a:solidFill>
              </a:rPr>
              <a:t>91,591,999,358,000,000</a:t>
            </a:r>
            <a:r>
              <a:rPr lang="en-US" altLang="en-US" i="1">
                <a:solidFill>
                  <a:schemeClr val="bg1"/>
                </a:solidFill>
              </a:rPr>
              <a:t> similarities</a:t>
            </a:r>
            <a:endParaRPr lang="en-US" altLang="en-US" i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4597400" y="4152900"/>
            <a:ext cx="410845" cy="36957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ight Arrow 2"/>
          <p:cNvSpPr/>
          <p:nvPr/>
        </p:nvSpPr>
        <p:spPr>
          <a:xfrm>
            <a:off x="4597400" y="5157470"/>
            <a:ext cx="410845" cy="36957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Weighted Jaccard Similarity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S = set of all features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A , B = subsets of S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600" y="3171825"/>
            <a:ext cx="1828800" cy="5143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570" y="2042160"/>
            <a:ext cx="3522980" cy="996950"/>
          </a:xfrm>
          <a:prstGeom prst="rect">
            <a:avLst/>
          </a:prstGeom>
        </p:spPr>
      </p:pic>
      <p:sp>
        <p:nvSpPr>
          <p:cNvPr id="52" name="Right Arrow 51"/>
          <p:cNvSpPr/>
          <p:nvPr/>
        </p:nvSpPr>
        <p:spPr>
          <a:xfrm>
            <a:off x="5181600" y="233807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48790" y="3769995"/>
            <a:ext cx="2827020" cy="2803525"/>
          </a:xfrm>
          <a:prstGeom prst="ellipse">
            <a:avLst/>
          </a:prstGeom>
          <a:solidFill>
            <a:srgbClr val="FF000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0535" y="3769995"/>
            <a:ext cx="2827020" cy="2803525"/>
          </a:xfrm>
          <a:prstGeom prst="ellipse">
            <a:avLst/>
          </a:prstGeom>
          <a:solidFill>
            <a:srgbClr val="00B0F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5-Point Star 12"/>
          <p:cNvSpPr/>
          <p:nvPr/>
        </p:nvSpPr>
        <p:spPr>
          <a:xfrm>
            <a:off x="2366010" y="4161155"/>
            <a:ext cx="404495" cy="448945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5-Point Star 14"/>
          <p:cNvSpPr/>
          <p:nvPr/>
        </p:nvSpPr>
        <p:spPr>
          <a:xfrm>
            <a:off x="1085215" y="4161155"/>
            <a:ext cx="404495" cy="448945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5-Point Star 15"/>
          <p:cNvSpPr/>
          <p:nvPr/>
        </p:nvSpPr>
        <p:spPr>
          <a:xfrm>
            <a:off x="2092960" y="5402580"/>
            <a:ext cx="404495" cy="448945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Sun 16"/>
          <p:cNvSpPr/>
          <p:nvPr/>
        </p:nvSpPr>
        <p:spPr>
          <a:xfrm>
            <a:off x="3415665" y="4161155"/>
            <a:ext cx="546100" cy="579120"/>
          </a:xfrm>
          <a:prstGeom prst="sun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Sun 17"/>
          <p:cNvSpPr/>
          <p:nvPr/>
        </p:nvSpPr>
        <p:spPr>
          <a:xfrm>
            <a:off x="1951355" y="4610100"/>
            <a:ext cx="546100" cy="579120"/>
          </a:xfrm>
          <a:prstGeom prst="sun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Sun 19"/>
          <p:cNvSpPr/>
          <p:nvPr/>
        </p:nvSpPr>
        <p:spPr>
          <a:xfrm>
            <a:off x="3867785" y="4740275"/>
            <a:ext cx="546100" cy="579120"/>
          </a:xfrm>
          <a:prstGeom prst="sun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Moon 20"/>
          <p:cNvSpPr/>
          <p:nvPr/>
        </p:nvSpPr>
        <p:spPr>
          <a:xfrm>
            <a:off x="825500" y="4794885"/>
            <a:ext cx="259715" cy="470535"/>
          </a:xfrm>
          <a:prstGeom prst="moon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157605" y="5402580"/>
            <a:ext cx="259715" cy="470535"/>
          </a:xfrm>
          <a:prstGeom prst="moon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3" name="Lightning Bolt 22"/>
          <p:cNvSpPr/>
          <p:nvPr/>
        </p:nvSpPr>
        <p:spPr>
          <a:xfrm>
            <a:off x="2660015" y="4960620"/>
            <a:ext cx="390525" cy="572135"/>
          </a:xfrm>
          <a:prstGeom prst="lightningBol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3444875" y="5600700"/>
            <a:ext cx="487680" cy="378460"/>
          </a:xfrm>
          <a:prstGeom prst="cloud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5181600" y="488442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570" y="4610100"/>
            <a:ext cx="3862705" cy="9772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Minhashing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1. Create </a:t>
            </a:r>
            <a:r>
              <a:rPr lang="en-US" altLang="en-US" b="1" i="1">
                <a:solidFill>
                  <a:schemeClr val="bg1"/>
                </a:solidFill>
              </a:rPr>
              <a:t>perm(A)</a:t>
            </a:r>
            <a:r>
              <a:rPr lang="en-US" altLang="en-US" b="1">
                <a:solidFill>
                  <a:schemeClr val="bg1"/>
                </a:solidFill>
              </a:rPr>
              <a:t> and </a:t>
            </a:r>
            <a:r>
              <a:rPr lang="en-US" altLang="en-US" b="1" i="1">
                <a:solidFill>
                  <a:schemeClr val="bg1"/>
                </a:solidFill>
              </a:rPr>
              <a:t>perm(B)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2. Hash all elements in</a:t>
            </a:r>
            <a:r>
              <a:rPr lang="en-US" altLang="en-US" b="1" i="1">
                <a:solidFill>
                  <a:schemeClr val="bg1"/>
                </a:solidFill>
              </a:rPr>
              <a:t> perm(A)</a:t>
            </a:r>
            <a:r>
              <a:rPr lang="en-US" altLang="en-US" b="1">
                <a:solidFill>
                  <a:schemeClr val="bg1"/>
                </a:solidFill>
              </a:rPr>
              <a:t> and </a:t>
            </a:r>
            <a:r>
              <a:rPr lang="en-US" altLang="en-US" b="1" i="1">
                <a:solidFill>
                  <a:schemeClr val="bg1"/>
                </a:solidFill>
              </a:rPr>
              <a:t>perm(B) 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3. Select the smallest hash for A and B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4. Probability it's the same value equals J(A, B) !</a:t>
            </a:r>
            <a:endParaRPr lang="en-US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Minhash signatures</a:t>
            </a:r>
            <a:endParaRPr lang="en-US" alt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730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We take the k smallest hash values for each snippet: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For each pair of snippets, the probability they have the same value in any row is still equal to their Jaccard similarity !</a:t>
            </a: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23565" y="2747010"/>
            <a:ext cx="4594860" cy="254698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baseline="30000">
                <a:solidFill>
                  <a:schemeClr val="tx1"/>
                </a:solidFill>
              </a:rPr>
              <a:t> </a:t>
            </a:r>
            <a:endParaRPr lang="en-US" altLang="en-US" baseline="30000">
              <a:solidFill>
                <a:schemeClr val="tx1"/>
              </a:solidFill>
            </a:endParaRPr>
          </a:p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885055" y="2747010"/>
            <a:ext cx="10718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>
                <a:solidFill>
                  <a:schemeClr val="bg1"/>
                </a:solidFill>
                <a:sym typeface="+mn-ea"/>
              </a:rPr>
              <a:t>1 0 0 0 2</a:t>
            </a:r>
            <a:endParaRPr lang="en-US" altLang="en-US">
              <a:solidFill>
                <a:schemeClr val="bg1"/>
              </a:solidFill>
            </a:endParaRPr>
          </a:p>
          <a:p>
            <a:pPr algn="ctr"/>
            <a:r>
              <a:rPr lang="en-US" altLang="en-US">
                <a:solidFill>
                  <a:schemeClr val="bg1"/>
                </a:solidFill>
                <a:sym typeface="+mn-ea"/>
              </a:rPr>
              <a:t>3 2 1 2 3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>
                <a:solidFill>
                  <a:schemeClr val="bg1"/>
                </a:solidFill>
              </a:rPr>
              <a:t>5 6 3 6 4</a:t>
            </a: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499485" y="286004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758305" y="286004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499485" y="383286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5034915" y="3832860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758305" y="383286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1236980" y="366903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7986395" y="2747010"/>
            <a:ext cx="10795" cy="2518410"/>
          </a:xfrm>
          <a:prstGeom prst="straightConnector1">
            <a:avLst/>
          </a:prstGeom>
          <a:ln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8311515" y="3790950"/>
            <a:ext cx="97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b="1"/>
              <a:t> </a:t>
            </a:r>
            <a:r>
              <a:rPr lang="en-US" altLang="en-US" b="1">
                <a:solidFill>
                  <a:schemeClr val="bg1"/>
                </a:solidFill>
              </a:rPr>
              <a:t>k rows</a:t>
            </a: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503491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75830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49948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730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We divide the signature matrix into b bands of r rows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 i="1">
                <a:solidFill>
                  <a:srgbClr val="FF0000"/>
                </a:solidFill>
                <a:sym typeface="+mn-ea"/>
              </a:rPr>
              <a:t>candidate pair</a:t>
            </a:r>
            <a:r>
              <a:rPr lang="en-US" altLang="en-US" i="1">
                <a:solidFill>
                  <a:schemeClr val="bg1"/>
                </a:solidFill>
                <a:sym typeface="+mn-ea"/>
              </a:rPr>
              <a:t> = any snippets which have the same values in at 			least one band.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23565" y="2747010"/>
            <a:ext cx="4594860" cy="254698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baseline="30000">
                <a:solidFill>
                  <a:schemeClr val="tx1"/>
                </a:solidFill>
              </a:rPr>
              <a:t> </a:t>
            </a:r>
            <a:endParaRPr lang="en-US" altLang="en-US" baseline="30000">
              <a:solidFill>
                <a:schemeClr val="tx1"/>
              </a:solidFill>
            </a:endParaRPr>
          </a:p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885055" y="2747010"/>
            <a:ext cx="10718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>
                <a:solidFill>
                  <a:schemeClr val="bg1"/>
                </a:solidFill>
                <a:sym typeface="+mn-ea"/>
              </a:rPr>
              <a:t>1 </a:t>
            </a:r>
            <a:r>
              <a:rPr lang="en-US" altLang="en-US">
                <a:solidFill>
                  <a:srgbClr val="FF0000"/>
                </a:solidFill>
                <a:sym typeface="+mn-ea"/>
              </a:rPr>
              <a:t>0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0 </a:t>
            </a:r>
            <a:r>
              <a:rPr lang="en-US" altLang="en-US">
                <a:solidFill>
                  <a:srgbClr val="FF0000"/>
                </a:solidFill>
                <a:sym typeface="+mn-ea"/>
              </a:rPr>
              <a:t>0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2</a:t>
            </a:r>
            <a:endParaRPr lang="en-US" altLang="en-US">
              <a:solidFill>
                <a:schemeClr val="bg1"/>
              </a:solidFill>
            </a:endParaRPr>
          </a:p>
          <a:p>
            <a:pPr algn="ctr"/>
            <a:r>
              <a:rPr lang="en-US" altLang="en-US">
                <a:solidFill>
                  <a:schemeClr val="bg1"/>
                </a:solidFill>
                <a:sym typeface="+mn-ea"/>
              </a:rPr>
              <a:t>3 </a:t>
            </a:r>
            <a:r>
              <a:rPr lang="en-US" altLang="en-US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1 </a:t>
            </a:r>
            <a:r>
              <a:rPr lang="en-US" altLang="en-US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3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>
                <a:solidFill>
                  <a:schemeClr val="bg1"/>
                </a:solidFill>
              </a:rPr>
              <a:t>5 </a:t>
            </a:r>
            <a:r>
              <a:rPr lang="en-US" altLang="en-US">
                <a:solidFill>
                  <a:srgbClr val="FF0000"/>
                </a:solidFill>
              </a:rPr>
              <a:t>6</a:t>
            </a:r>
            <a:r>
              <a:rPr lang="en-US" altLang="en-US">
                <a:solidFill>
                  <a:schemeClr val="bg1"/>
                </a:solidFill>
              </a:rPr>
              <a:t> 3 </a:t>
            </a:r>
            <a:r>
              <a:rPr lang="en-US" altLang="en-US">
                <a:solidFill>
                  <a:srgbClr val="FF0000"/>
                </a:solidFill>
              </a:rPr>
              <a:t>6</a:t>
            </a:r>
            <a:r>
              <a:rPr lang="en-US" altLang="en-US">
                <a:solidFill>
                  <a:schemeClr val="bg1"/>
                </a:solidFill>
              </a:rPr>
              <a:t> 4</a:t>
            </a: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499485" y="286004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758305" y="286004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499485" y="383286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5034915" y="3832860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758305" y="3832860"/>
            <a:ext cx="579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1236980" y="366903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094345" y="2747010"/>
            <a:ext cx="12700" cy="838200"/>
          </a:xfrm>
          <a:prstGeom prst="straightConnector1">
            <a:avLst/>
          </a:prstGeom>
          <a:ln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8528050" y="293687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b="1">
                <a:solidFill>
                  <a:schemeClr val="bg1"/>
                </a:solidFill>
              </a:rPr>
              <a:t>r rows</a:t>
            </a: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503491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75830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499485" y="4642485"/>
            <a:ext cx="579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solidFill>
                  <a:schemeClr val="bg1"/>
                </a:solidFill>
              </a:rPr>
              <a:t> ...</a:t>
            </a:r>
            <a:endParaRPr lang="en-US" altLang="en-US" sz="2800">
              <a:solidFill>
                <a:schemeClr val="bg1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3125470" y="4450715"/>
            <a:ext cx="4592955" cy="12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481820" y="2747010"/>
            <a:ext cx="1905" cy="2540000"/>
          </a:xfrm>
          <a:prstGeom prst="straightConnector1">
            <a:avLst/>
          </a:prstGeom>
          <a:ln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18"/>
          <p:cNvSpPr txBox="1"/>
          <p:nvPr/>
        </p:nvSpPr>
        <p:spPr>
          <a:xfrm>
            <a:off x="9890125" y="3832860"/>
            <a:ext cx="165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b="1">
                <a:solidFill>
                  <a:schemeClr val="bg1"/>
                </a:solidFill>
              </a:rPr>
              <a:t>r </a:t>
            </a:r>
            <a:r>
              <a:rPr lang="en-US" altLang="en-US" b="1">
                <a:solidFill>
                  <a:schemeClr val="bg1"/>
                </a:solidFill>
                <a:latin typeface="Arial" panose="020B0604020202020204" pitchFamily="34" charset="0"/>
              </a:rPr>
              <a:t>×</a:t>
            </a:r>
            <a:r>
              <a:rPr lang="en-US" altLang="en-US" b="1">
                <a:solidFill>
                  <a:schemeClr val="bg1"/>
                </a:solidFill>
              </a:rPr>
              <a:t> b = k rows</a:t>
            </a:r>
            <a:endParaRPr lang="en-US" altLang="en-US" b="1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3123565" y="3669030"/>
            <a:ext cx="4592955" cy="12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	s</a:t>
            </a:r>
            <a:r>
              <a:rPr lang="en-US" altLang="en-US">
                <a:solidFill>
                  <a:schemeClr val="bg1"/>
                </a:solidFill>
              </a:rPr>
              <a:t> = similarity between the two snippets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1. Probability the signatures are the same </a:t>
            </a:r>
            <a:r>
              <a:rPr lang="en-US" altLang="en-US" b="1">
                <a:solidFill>
                  <a:srgbClr val="FF0000"/>
                </a:solidFill>
              </a:rPr>
              <a:t>in one band</a:t>
            </a:r>
            <a:r>
              <a:rPr lang="en-US" altLang="en-US">
                <a:solidFill>
                  <a:schemeClr val="bg1"/>
                </a:solidFill>
              </a:rPr>
              <a:t>: </a:t>
            </a:r>
            <a:r>
              <a:rPr lang="en-US" altLang="en-US" b="1">
                <a:solidFill>
                  <a:schemeClr val="bg1"/>
                </a:solidFill>
              </a:rPr>
              <a:t>s</a:t>
            </a:r>
            <a:r>
              <a:rPr lang="en-US" altLang="en-US" b="1" baseline="30000">
                <a:solidFill>
                  <a:schemeClr val="bg1"/>
                </a:solidFill>
              </a:rPr>
              <a:t>r</a:t>
            </a: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	s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= similarity between the two snippets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1. Probability the signatures are the same in one band:  </a:t>
            </a:r>
            <a:r>
              <a:rPr lang="en-US" altLang="en-US" b="1">
                <a:solidFill>
                  <a:schemeClr val="bg1"/>
                </a:solidFill>
              </a:rPr>
              <a:t>s</a:t>
            </a:r>
            <a:r>
              <a:rPr lang="en-US" altLang="en-US" b="1" baseline="30000">
                <a:solidFill>
                  <a:schemeClr val="bg1"/>
                </a:solidFill>
              </a:rPr>
              <a:t>r</a:t>
            </a:r>
            <a:r>
              <a:rPr lang="en-US" altLang="en-US" b="1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2. Probability the signatures are </a:t>
            </a:r>
            <a:r>
              <a:rPr lang="en-US" altLang="en-US" b="1">
                <a:solidFill>
                  <a:srgbClr val="FF0000"/>
                </a:solidFill>
                <a:sym typeface="+mn-ea"/>
              </a:rPr>
              <a:t>different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in one band: 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	s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= similarity between the two snippets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1. Probability the signatures are the same in one band:  </a:t>
            </a:r>
            <a:r>
              <a:rPr lang="en-US" altLang="en-US" b="1">
                <a:solidFill>
                  <a:schemeClr val="bg1"/>
                </a:solidFill>
              </a:rPr>
              <a:t>s</a:t>
            </a:r>
            <a:r>
              <a:rPr lang="en-US" altLang="en-US" b="1" baseline="30000">
                <a:solidFill>
                  <a:schemeClr val="bg1"/>
                </a:solidFill>
              </a:rPr>
              <a:t>r</a:t>
            </a:r>
            <a:r>
              <a:rPr lang="en-US" altLang="en-US" b="1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2. Probability the signatures are different in one band:   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3. Probability the signatures are different in </a:t>
            </a:r>
            <a:r>
              <a:rPr lang="en-US" altLang="en-US" b="1">
                <a:solidFill>
                  <a:srgbClr val="FF0000"/>
                </a:solidFill>
              </a:rPr>
              <a:t>all bands</a:t>
            </a:r>
            <a:r>
              <a:rPr lang="en-US" altLang="en-US">
                <a:solidFill>
                  <a:schemeClr val="bg1"/>
                </a:solidFill>
              </a:rPr>
              <a:t>:   </a:t>
            </a:r>
            <a:r>
              <a:rPr lang="en-US" altLang="en-US" b="1">
                <a:solidFill>
                  <a:schemeClr val="bg1"/>
                </a:solidFill>
              </a:rPr>
              <a:t>(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)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b</a:t>
            </a: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2905760" y="2058670"/>
            <a:ext cx="6380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i="1">
                <a:solidFill>
                  <a:schemeClr val="bg1"/>
                </a:solidFill>
              </a:rPr>
              <a:t>I am </a:t>
            </a:r>
            <a:r>
              <a:rPr lang="en-US" altLang="en-US" sz="2400" i="1">
                <a:solidFill>
                  <a:srgbClr val="FF0000"/>
                </a:solidFill>
              </a:rPr>
              <a:t>so happy </a:t>
            </a:r>
            <a:r>
              <a:rPr lang="en-US" altLang="en-US" sz="2400" i="1">
                <a:solidFill>
                  <a:schemeClr val="bg1"/>
                </a:solidFill>
              </a:rPr>
              <a:t>to </a:t>
            </a:r>
            <a:r>
              <a:rPr lang="en-US" altLang="en-US" sz="2400" i="1">
                <a:solidFill>
                  <a:srgbClr val="00B0F0"/>
                </a:solidFill>
              </a:rPr>
              <a:t>speak </a:t>
            </a:r>
            <a:r>
              <a:rPr lang="en-US" altLang="en-US" sz="2400" i="1">
                <a:solidFill>
                  <a:srgbClr val="FF0000"/>
                </a:solidFill>
              </a:rPr>
              <a:t>at FOSDEM this year</a:t>
            </a:r>
            <a:r>
              <a:rPr lang="en-US" altLang="en-US" sz="2400" i="1">
                <a:solidFill>
                  <a:schemeClr val="bg1"/>
                </a:solidFill>
              </a:rPr>
              <a:t> </a:t>
            </a:r>
            <a:endParaRPr lang="en-US" altLang="en-US" sz="2400" i="1">
              <a:solidFill>
                <a:schemeClr val="bg1"/>
              </a:solidFill>
            </a:endParaRPr>
          </a:p>
          <a:p>
            <a:pPr algn="ctr"/>
            <a:r>
              <a:rPr lang="en-US" altLang="en-US" sz="2400" i="1">
                <a:ln>
                  <a:noFill/>
                </a:ln>
                <a:solidFill>
                  <a:schemeClr val="bg1"/>
                </a:solidFill>
              </a:rPr>
              <a:t>since it's a</a:t>
            </a:r>
            <a:r>
              <a:rPr lang="en-US" altLang="en-US" sz="2400" i="1">
                <a:solidFill>
                  <a:srgbClr val="FF0000"/>
                </a:solidFill>
              </a:rPr>
              <a:t> really awesome conference ! </a:t>
            </a:r>
            <a:endParaRPr lang="en-US" altLang="en-US" sz="2400" i="1">
              <a:solidFill>
                <a:srgbClr val="FF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Natural language clones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53553" y="3550285"/>
            <a:ext cx="86848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i="1">
                <a:solidFill>
                  <a:schemeClr val="bg1"/>
                </a:solidFill>
              </a:rPr>
              <a:t>I will be </a:t>
            </a:r>
            <a:r>
              <a:rPr lang="en-US" altLang="en-US" sz="2400" i="1">
                <a:solidFill>
                  <a:srgbClr val="00B0F0"/>
                </a:solidFill>
              </a:rPr>
              <a:t>speaking </a:t>
            </a:r>
            <a:r>
              <a:rPr lang="en-US" altLang="en-US" sz="2400" i="1">
                <a:solidFill>
                  <a:srgbClr val="FF0000"/>
                </a:solidFill>
              </a:rPr>
              <a:t>at FOSDEM this year</a:t>
            </a:r>
            <a:r>
              <a:rPr lang="en-US" altLang="en-US" sz="2400" i="1">
                <a:solidFill>
                  <a:schemeClr val="bg1"/>
                </a:solidFill>
              </a:rPr>
              <a:t>, it makes me </a:t>
            </a:r>
            <a:r>
              <a:rPr lang="en-US" altLang="en-US" sz="2400" i="1">
                <a:solidFill>
                  <a:srgbClr val="FF0000"/>
                </a:solidFill>
              </a:rPr>
              <a:t>so happy </a:t>
            </a:r>
            <a:endParaRPr lang="en-US" altLang="en-US" sz="2400" i="1">
              <a:solidFill>
                <a:schemeClr val="bg1"/>
              </a:solidFill>
            </a:endParaRPr>
          </a:p>
          <a:p>
            <a:pPr algn="ctr"/>
            <a:r>
              <a:rPr lang="en-US" altLang="en-US" sz="2400" i="1">
                <a:solidFill>
                  <a:schemeClr val="bg1"/>
                </a:solidFill>
              </a:rPr>
              <a:t>because that </a:t>
            </a:r>
            <a:r>
              <a:rPr lang="en-US" altLang="en-US" sz="2400" i="1">
                <a:solidFill>
                  <a:srgbClr val="FF0000"/>
                </a:solidFill>
              </a:rPr>
              <a:t>conference </a:t>
            </a:r>
            <a:r>
              <a:rPr lang="en-US" altLang="en-US" sz="2400" i="1">
                <a:ln>
                  <a:noFill/>
                </a:ln>
                <a:solidFill>
                  <a:schemeClr val="bg1"/>
                </a:solidFill>
              </a:rPr>
              <a:t>is </a:t>
            </a:r>
            <a:r>
              <a:rPr lang="en-US" altLang="en-US" sz="2400" i="1">
                <a:solidFill>
                  <a:srgbClr val="FF0000"/>
                </a:solidFill>
              </a:rPr>
              <a:t>really awesome ! </a:t>
            </a:r>
            <a:endParaRPr lang="en-US" altLang="en-US" sz="2400" i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	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s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= similarity between the two snippets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1. Probability the signatures are the same in one band:  </a:t>
            </a:r>
            <a:r>
              <a:rPr lang="en-US" altLang="en-US" b="1">
                <a:solidFill>
                  <a:schemeClr val="bg1"/>
                </a:solidFill>
              </a:rPr>
              <a:t>s</a:t>
            </a:r>
            <a:r>
              <a:rPr lang="en-US" altLang="en-US" b="1" baseline="30000">
                <a:solidFill>
                  <a:schemeClr val="bg1"/>
                </a:solidFill>
              </a:rPr>
              <a:t>r</a:t>
            </a:r>
            <a:r>
              <a:rPr lang="en-US" altLang="en-US" b="1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2. Probability the signatures are different in one band:   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3. Probability the signatures are different in all bands:    </a:t>
            </a:r>
            <a:r>
              <a:rPr lang="en-US" altLang="en-US" b="1">
                <a:solidFill>
                  <a:schemeClr val="bg1"/>
                </a:solidFill>
              </a:rPr>
              <a:t>(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)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b</a:t>
            </a: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4. Probability the signatures are the same in </a:t>
            </a:r>
            <a:r>
              <a:rPr lang="en-US" altLang="en-US" b="1">
                <a:solidFill>
                  <a:srgbClr val="FF0000"/>
                </a:solidFill>
                <a:sym typeface="+mn-ea"/>
              </a:rPr>
              <a:t>at least one band,</a:t>
            </a:r>
            <a:endParaRPr lang="en-US" altLang="en-US" b="1">
              <a:solidFill>
                <a:srgbClr val="FF0000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    i.e. </a:t>
            </a:r>
            <a:r>
              <a:rPr lang="en-US" altLang="en-US" b="1">
                <a:solidFill>
                  <a:srgbClr val="FF0000"/>
                </a:solidFill>
                <a:sym typeface="+mn-ea"/>
              </a:rPr>
              <a:t>the snippets are a candidate pair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:     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1 - (1 - s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r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)</a:t>
            </a:r>
            <a:r>
              <a:rPr lang="en-US" altLang="en-US" b="1" baseline="30000">
                <a:solidFill>
                  <a:schemeClr val="bg1"/>
                </a:solidFill>
                <a:sym typeface="+mn-ea"/>
              </a:rPr>
              <a:t>b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2920365" y="1691005"/>
            <a:ext cx="60032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i="1">
                <a:solidFill>
                  <a:schemeClr val="bg1"/>
                </a:solidFill>
              </a:rPr>
              <a:t>Regardless of r and b, we get an S-curve:</a:t>
            </a:r>
            <a:endParaRPr lang="en-US" altLang="en-US" sz="2400" i="1">
              <a:solidFill>
                <a:schemeClr val="bg1"/>
              </a:solidFill>
            </a:endParaRPr>
          </a:p>
        </p:txBody>
      </p:sp>
      <p:pic>
        <p:nvPicPr>
          <p:cNvPr id="3" name="Picture 2" descr="fig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8170" y="2340610"/>
            <a:ext cx="8107045" cy="405320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Locality-Sensitive Hashing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020695" y="1691005"/>
            <a:ext cx="61506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i="1">
                <a:solidFill>
                  <a:schemeClr val="bg1"/>
                </a:solidFill>
              </a:rPr>
              <a:t>If we choose r and b well, we can get this: </a:t>
            </a:r>
            <a:endParaRPr lang="en-US" altLang="en-US" sz="2400" i="1">
              <a:solidFill>
                <a:schemeClr val="bg1"/>
              </a:solidFill>
            </a:endParaRPr>
          </a:p>
        </p:txBody>
      </p:sp>
      <p:pic>
        <p:nvPicPr>
          <p:cNvPr id="4" name="Picture 3" descr="fig_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5376" y="2340864"/>
            <a:ext cx="8102335" cy="4050792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Computing the similarity graph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688955" cy="43516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1.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Create the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signatures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for each snippet</a:t>
            </a:r>
            <a:endParaRPr lang="en-US" altLang="en-US" b="1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2.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Select the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threshold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from which we decide that snippets are 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    clones, deduce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 r and b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, then for each band hash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    sub-signatures into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buckets</a:t>
            </a:r>
            <a:endParaRPr lang="en-US" altLang="en-US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3.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Snippets that land in at least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one common bucket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are the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  <a:sym typeface="+mn-ea"/>
              </a:rPr>
              <a:t>   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candidates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Connected Components Step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040" y="3128010"/>
            <a:ext cx="146304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6" name="Right Arrow 5"/>
          <p:cNvSpPr/>
          <p:nvPr/>
        </p:nvSpPr>
        <p:spPr>
          <a:xfrm>
            <a:off x="2122170" y="3544570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2080" y="3128010"/>
            <a:ext cx="155448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0" name="Rectangle 9"/>
          <p:cNvSpPr/>
          <p:nvPr/>
        </p:nvSpPr>
        <p:spPr>
          <a:xfrm>
            <a:off x="4893310" y="3126740"/>
            <a:ext cx="155448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2" name="Rectangle 11"/>
          <p:cNvSpPr/>
          <p:nvPr/>
        </p:nvSpPr>
        <p:spPr>
          <a:xfrm>
            <a:off x="7100570" y="3127375"/>
            <a:ext cx="1809115" cy="1261745"/>
          </a:xfrm>
          <a:prstGeom prst="rect">
            <a:avLst/>
          </a:prstGeom>
          <a:solidFill>
            <a:srgbClr val="D46D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</a:t>
            </a:r>
            <a:endParaRPr lang="en-US" altLang="en-US" sz="2000" b="1"/>
          </a:p>
          <a:p>
            <a:pPr algn="ctr"/>
            <a:r>
              <a:rPr lang="en-US" altLang="en-US" sz="2000" b="1"/>
              <a:t>Components</a:t>
            </a:r>
            <a:endParaRPr lang="en-US" altLang="en-US" sz="2000" b="1"/>
          </a:p>
        </p:txBody>
      </p:sp>
      <p:sp>
        <p:nvSpPr>
          <p:cNvPr id="13" name="Right Arrow 12"/>
          <p:cNvSpPr/>
          <p:nvPr/>
        </p:nvSpPr>
        <p:spPr>
          <a:xfrm>
            <a:off x="4321175" y="3543300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534785" y="3542665"/>
            <a:ext cx="472440" cy="42926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9010015" y="354330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577705" y="3128645"/>
            <a:ext cx="2021205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Clone</a:t>
            </a:r>
            <a:endParaRPr lang="en-US" altLang="en-US" sz="2000" b="1"/>
          </a:p>
          <a:p>
            <a:pPr algn="ctr"/>
            <a:r>
              <a:rPr lang="en-US" altLang="en-US" sz="2000" b="1"/>
              <a:t>Communities</a:t>
            </a:r>
            <a:endParaRPr lang="en-US" altLang="en-US" sz="2000"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Extracting connected components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68895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 baseline="30000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6147435" y="379412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9" name="Picture 8" descr="randomE (copie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845" y="1542415"/>
            <a:ext cx="5078095" cy="5078095"/>
          </a:xfrm>
          <a:prstGeom prst="rect">
            <a:avLst/>
          </a:prstGeom>
        </p:spPr>
      </p:pic>
      <p:pic>
        <p:nvPicPr>
          <p:cNvPr id="16" name="Picture 15" descr="Picture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020" y="1542415"/>
            <a:ext cx="3056255" cy="2491740"/>
          </a:xfrm>
          <a:prstGeom prst="rect">
            <a:avLst/>
          </a:prstGeom>
        </p:spPr>
      </p:pic>
      <p:pic>
        <p:nvPicPr>
          <p:cNvPr id="18" name="Picture 17" descr="random (autre copie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005" y="3936365"/>
            <a:ext cx="1123950" cy="904875"/>
          </a:xfrm>
          <a:prstGeom prst="rect">
            <a:avLst/>
          </a:prstGeom>
        </p:spPr>
      </p:pic>
      <p:pic>
        <p:nvPicPr>
          <p:cNvPr id="19" name="Picture 18" descr="random (copie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1105" y="4250690"/>
            <a:ext cx="1000125" cy="590550"/>
          </a:xfrm>
          <a:prstGeom prst="rect">
            <a:avLst/>
          </a:prstGeom>
        </p:spPr>
      </p:pic>
      <p:pic>
        <p:nvPicPr>
          <p:cNvPr id="21" name="Picture 20" descr="random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230" y="4923155"/>
            <a:ext cx="866775" cy="542925"/>
          </a:xfrm>
          <a:prstGeom prst="rect">
            <a:avLst/>
          </a:prstGeom>
        </p:spPr>
      </p:pic>
      <p:pic>
        <p:nvPicPr>
          <p:cNvPr id="22" name="Picture 21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485" y="5077460"/>
            <a:ext cx="466725" cy="542925"/>
          </a:xfrm>
          <a:prstGeom prst="rect">
            <a:avLst/>
          </a:prstGeom>
        </p:spPr>
      </p:pic>
      <p:pic>
        <p:nvPicPr>
          <p:cNvPr id="23" name="Picture 22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440000">
            <a:off x="9921240" y="5293995"/>
            <a:ext cx="466725" cy="542925"/>
          </a:xfrm>
          <a:prstGeom prst="rect">
            <a:avLst/>
          </a:prstGeom>
        </p:spPr>
      </p:pic>
      <p:pic>
        <p:nvPicPr>
          <p:cNvPr id="24" name="Picture 23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440000">
            <a:off x="10029825" y="6039485"/>
            <a:ext cx="466725" cy="542925"/>
          </a:xfrm>
          <a:prstGeom prst="rect">
            <a:avLst/>
          </a:prstGeom>
        </p:spPr>
      </p:pic>
      <p:pic>
        <p:nvPicPr>
          <p:cNvPr id="25" name="Picture 24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9034145" y="6039485"/>
            <a:ext cx="466725" cy="542925"/>
          </a:xfrm>
          <a:prstGeom prst="rect">
            <a:avLst/>
          </a:prstGeom>
        </p:spPr>
      </p:pic>
      <p:pic>
        <p:nvPicPr>
          <p:cNvPr id="26" name="Picture 25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7861935" y="5841365"/>
            <a:ext cx="466725" cy="542925"/>
          </a:xfrm>
          <a:prstGeom prst="rect">
            <a:avLst/>
          </a:prstGeom>
        </p:spPr>
      </p:pic>
      <p:pic>
        <p:nvPicPr>
          <p:cNvPr id="27" name="Picture 26" descr="randomE (3e copie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920000">
            <a:off x="9108440" y="5407025"/>
            <a:ext cx="466725" cy="54292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Community Detection Step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040" y="3128010"/>
            <a:ext cx="146304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6" name="Right Arrow 5"/>
          <p:cNvSpPr/>
          <p:nvPr/>
        </p:nvSpPr>
        <p:spPr>
          <a:xfrm>
            <a:off x="2122170" y="3544570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2080" y="3128010"/>
            <a:ext cx="155448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0" name="Rectangle 9"/>
          <p:cNvSpPr/>
          <p:nvPr/>
        </p:nvSpPr>
        <p:spPr>
          <a:xfrm>
            <a:off x="4893310" y="3126740"/>
            <a:ext cx="1554480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Similarity Graph</a:t>
            </a:r>
            <a:endParaRPr lang="en-US" altLang="en-US" sz="2000"/>
          </a:p>
          <a:p>
            <a:pPr algn="ctr"/>
            <a:r>
              <a:rPr lang="en-US" altLang="en-US" sz="2000"/>
              <a:t>N nodes</a:t>
            </a:r>
            <a:endParaRPr lang="en-US" altLang="en-US" sz="2000"/>
          </a:p>
        </p:txBody>
      </p:sp>
      <p:sp>
        <p:nvSpPr>
          <p:cNvPr id="12" name="Rectangle 11"/>
          <p:cNvSpPr/>
          <p:nvPr/>
        </p:nvSpPr>
        <p:spPr>
          <a:xfrm>
            <a:off x="7100570" y="3127375"/>
            <a:ext cx="1809115" cy="1261745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Connected</a:t>
            </a:r>
            <a:endParaRPr lang="en-US" altLang="en-US" sz="2000" b="1"/>
          </a:p>
          <a:p>
            <a:pPr algn="ctr"/>
            <a:r>
              <a:rPr lang="en-US" altLang="en-US" sz="2000" b="1"/>
              <a:t>Components</a:t>
            </a:r>
            <a:endParaRPr lang="en-US" altLang="en-US" sz="2000" b="1"/>
          </a:p>
        </p:txBody>
      </p:sp>
      <p:sp>
        <p:nvSpPr>
          <p:cNvPr id="13" name="Right Arrow 12"/>
          <p:cNvSpPr/>
          <p:nvPr/>
        </p:nvSpPr>
        <p:spPr>
          <a:xfrm>
            <a:off x="4321175" y="3543300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534785" y="3542665"/>
            <a:ext cx="472440" cy="4292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9010015" y="3543300"/>
            <a:ext cx="472440" cy="42926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577705" y="3128645"/>
            <a:ext cx="2021205" cy="1261745"/>
          </a:xfrm>
          <a:prstGeom prst="rect">
            <a:avLst/>
          </a:prstGeom>
          <a:solidFill>
            <a:srgbClr val="D46D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Clone</a:t>
            </a:r>
            <a:endParaRPr lang="en-US" altLang="en-US" sz="2000" b="1"/>
          </a:p>
          <a:p>
            <a:pPr algn="ctr"/>
            <a:r>
              <a:rPr lang="en-US" altLang="en-US" sz="2000" b="1"/>
              <a:t>Communities</a:t>
            </a:r>
            <a:endParaRPr lang="en-US" altLang="en-US" sz="2000"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 sz="4000" b="1">
                <a:solidFill>
                  <a:schemeClr val="bg1"/>
                </a:solidFill>
              </a:rPr>
              <a:t>Applying community detection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5787390" y="372681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6" name="Picture 15" descr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310" y="2355215"/>
            <a:ext cx="4068445" cy="3317240"/>
          </a:xfrm>
          <a:prstGeom prst="rect">
            <a:avLst/>
          </a:prstGeom>
        </p:spPr>
      </p:pic>
      <p:pic>
        <p:nvPicPr>
          <p:cNvPr id="5" name="Picture 4" descr="rando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700" y="2374265"/>
            <a:ext cx="4023360" cy="3280318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Public Git Archive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182,014 projects </a:t>
            </a:r>
            <a:r>
              <a:rPr lang="en-US" altLang="en-US">
                <a:solidFill>
                  <a:schemeClr val="bg1"/>
                </a:solidFill>
              </a:rPr>
              <a:t>(repos on GitHub with </a:t>
            </a:r>
            <a:r>
              <a:rPr lang="en-US" altLang="en-US" b="1">
                <a:solidFill>
                  <a:schemeClr val="bg1"/>
                </a:solidFill>
              </a:rPr>
              <a:t>over 50 stars</a:t>
            </a:r>
            <a:r>
              <a:rPr lang="en-US" altLang="en-US">
                <a:solidFill>
                  <a:schemeClr val="bg1"/>
                </a:solidFill>
              </a:rPr>
              <a:t>)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3 TB of code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Commit history included</a:t>
            </a:r>
            <a:endParaRPr lang="en-US" altLang="en-US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PGA HEAD</a:t>
            </a:r>
            <a:r>
              <a:rPr lang="en-US" altLang="en-US">
                <a:solidFill>
                  <a:schemeClr val="bg1"/>
                </a:solidFill>
              </a:rPr>
              <a:t> = ~</a:t>
            </a:r>
            <a:r>
              <a:rPr lang="en-US" altLang="en-US" b="1">
                <a:solidFill>
                  <a:schemeClr val="bg1"/>
                </a:solidFill>
              </a:rPr>
              <a:t>54.5 million</a:t>
            </a:r>
            <a:r>
              <a:rPr lang="en-US" altLang="en-US">
                <a:solidFill>
                  <a:schemeClr val="bg1"/>
                </a:solidFill>
              </a:rPr>
              <a:t> files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With Babelfish driver</a:t>
            </a:r>
            <a:r>
              <a:rPr lang="en-US" altLang="en-US">
                <a:solidFill>
                  <a:schemeClr val="bg1"/>
                </a:solidFill>
              </a:rPr>
              <a:t> =  </a:t>
            </a:r>
            <a:r>
              <a:rPr lang="en-US" altLang="en-US" b="1">
                <a:solidFill>
                  <a:schemeClr val="bg1"/>
                </a:solidFill>
              </a:rPr>
              <a:t>~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14.1 million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files</a:t>
            </a: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  <a:sym typeface="+mn-ea"/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bg1"/>
                </a:solidFill>
              </a:rPr>
              <a:t>	    </a:t>
            </a: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dissolve/>
      </p:transition>
    </mc:Choice>
    <mc:Fallback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2905443" y="2058670"/>
            <a:ext cx="638111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i="1">
                <a:solidFill>
                  <a:schemeClr val="bg1"/>
                </a:solidFill>
                <a:sym typeface="+mn-ea"/>
              </a:rPr>
              <a:t>I am </a:t>
            </a:r>
            <a:r>
              <a:rPr lang="en-US" altLang="en-US" sz="2400" i="1">
                <a:ln>
                  <a:noFill/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delighted </a:t>
            </a:r>
            <a:r>
              <a:rPr lang="en-US" altLang="en-US" sz="2400" i="1">
                <a:solidFill>
                  <a:schemeClr val="bg1"/>
                </a:solidFill>
                <a:sym typeface="+mn-ea"/>
              </a:rPr>
              <a:t>to </a:t>
            </a:r>
            <a:r>
              <a:rPr lang="en-US" altLang="en-US" sz="2400" i="1">
                <a:solidFill>
                  <a:srgbClr val="00B0F0"/>
                </a:solidFill>
                <a:sym typeface="+mn-ea"/>
              </a:rPr>
              <a:t>speak 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at FOSDEM this year</a:t>
            </a:r>
            <a:r>
              <a:rPr lang="en-US" altLang="en-US" sz="2400" i="1">
                <a:solidFill>
                  <a:schemeClr val="bg1"/>
                </a:solidFill>
                <a:sym typeface="+mn-ea"/>
              </a:rPr>
              <a:t> </a:t>
            </a:r>
            <a:endParaRPr lang="en-US" altLang="en-US" sz="2400" i="1">
              <a:solidFill>
                <a:schemeClr val="bg1"/>
              </a:solidFill>
            </a:endParaRPr>
          </a:p>
          <a:p>
            <a:pPr algn="ctr"/>
            <a:r>
              <a:rPr lang="en-US" altLang="en-US" sz="2400" i="1">
                <a:ln>
                  <a:noFill/>
                </a:ln>
                <a:solidFill>
                  <a:schemeClr val="bg1"/>
                </a:solidFill>
                <a:sym typeface="+mn-ea"/>
              </a:rPr>
              <a:t>since it's a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 really </a:t>
            </a:r>
            <a:r>
              <a:rPr lang="en-US" altLang="en-US" sz="2400" i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amazing 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conference </a:t>
            </a:r>
            <a:r>
              <a:rPr lang="en-US" altLang="en-US" sz="2400" i="1">
                <a:solidFill>
                  <a:schemeClr val="bg1"/>
                </a:solidFill>
                <a:sym typeface="+mn-ea"/>
              </a:rPr>
              <a:t>!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 </a:t>
            </a:r>
            <a:endParaRPr lang="en-US" altLang="en-US" sz="2400" i="1">
              <a:solidFill>
                <a:srgbClr val="FF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  <a:sym typeface="+mn-ea"/>
              </a:rPr>
              <a:t>Natural language clones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53553" y="3550285"/>
            <a:ext cx="86848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i="1">
                <a:solidFill>
                  <a:schemeClr val="bg1"/>
                </a:solidFill>
                <a:sym typeface="+mn-ea"/>
              </a:rPr>
              <a:t>I will be </a:t>
            </a:r>
            <a:r>
              <a:rPr lang="en-US" altLang="en-US" sz="2400" i="1">
                <a:solidFill>
                  <a:srgbClr val="00B0F0"/>
                </a:solidFill>
                <a:sym typeface="+mn-ea"/>
              </a:rPr>
              <a:t>speaking 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at FOSDEM this year</a:t>
            </a:r>
            <a:r>
              <a:rPr lang="en-US" altLang="en-US" sz="2400" i="1">
                <a:solidFill>
                  <a:schemeClr val="bg1"/>
                </a:solidFill>
                <a:sym typeface="+mn-ea"/>
              </a:rPr>
              <a:t>, it makes me so </a:t>
            </a:r>
            <a:r>
              <a:rPr lang="en-US" altLang="en-US" sz="2400" i="1">
                <a:solidFill>
                  <a:schemeClr val="accent1"/>
                </a:solidFill>
                <a:sym typeface="+mn-ea"/>
              </a:rPr>
              <a:t>happy </a:t>
            </a:r>
            <a:endParaRPr lang="en-US" altLang="en-US" sz="2400" i="1">
              <a:solidFill>
                <a:schemeClr val="bg1"/>
              </a:solidFill>
            </a:endParaRPr>
          </a:p>
          <a:p>
            <a:pPr algn="ctr"/>
            <a:r>
              <a:rPr lang="en-US" altLang="en-US" sz="2400" i="1">
                <a:solidFill>
                  <a:schemeClr val="bg1"/>
                </a:solidFill>
                <a:sym typeface="+mn-ea"/>
              </a:rPr>
              <a:t>because that 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conference </a:t>
            </a:r>
            <a:r>
              <a:rPr lang="en-US" altLang="en-US" sz="2400" i="1">
                <a:ln>
                  <a:noFill/>
                </a:ln>
                <a:solidFill>
                  <a:schemeClr val="bg1"/>
                </a:solidFill>
                <a:sym typeface="+mn-ea"/>
              </a:rPr>
              <a:t>is </a:t>
            </a:r>
            <a:r>
              <a:rPr lang="en-US" altLang="en-US" sz="2400" i="1">
                <a:solidFill>
                  <a:srgbClr val="FF0000"/>
                </a:solidFill>
                <a:sym typeface="+mn-ea"/>
              </a:rPr>
              <a:t>really </a:t>
            </a:r>
            <a:r>
              <a:rPr lang="en-US" altLang="en-US" sz="2400" i="1">
                <a:solidFill>
                  <a:schemeClr val="accent1"/>
                </a:solidFill>
                <a:sym typeface="+mn-ea"/>
              </a:rPr>
              <a:t>awesome </a:t>
            </a:r>
            <a:r>
              <a:rPr lang="en-US" altLang="en-US" sz="2400" i="1">
                <a:solidFill>
                  <a:schemeClr val="bg1"/>
                </a:solidFill>
                <a:sym typeface="+mn-ea"/>
              </a:rPr>
              <a:t>! </a:t>
            </a:r>
            <a:endParaRPr lang="en-US" altLang="en-US" sz="2400" i="1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Post-feature extraction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03010" y="942975"/>
            <a:ext cx="5815965" cy="582676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38200" y="2707640"/>
            <a:ext cx="5695950" cy="2676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2800" b="1">
                <a:solidFill>
                  <a:schemeClr val="bg1"/>
                </a:solidFill>
              </a:rPr>
              <a:t>7,869,917 million files </a:t>
            </a:r>
            <a:r>
              <a:rPr lang="en-US" altLang="en-US" sz="2800" b="1">
                <a:solidFill>
                  <a:schemeClr val="bg1"/>
                </a:solidFill>
              </a:rPr>
              <a:t>processed</a:t>
            </a:r>
            <a:endParaRPr lang="en-US" sz="2800" b="1">
              <a:solidFill>
                <a:schemeClr val="bg1"/>
              </a:solidFill>
            </a:endParaRPr>
          </a:p>
          <a:p>
            <a:pPr algn="l"/>
            <a:endParaRPr lang="en-US" sz="2800" b="1">
              <a:solidFill>
                <a:schemeClr val="bg1"/>
              </a:solidFill>
            </a:endParaRPr>
          </a:p>
          <a:p>
            <a:pPr algn="l"/>
            <a:r>
              <a:rPr lang="en-US" altLang="en-US" sz="2800" b="1">
                <a:solidFill>
                  <a:schemeClr val="bg1"/>
                </a:solidFill>
              </a:rPr>
              <a:t>102,114 project</a:t>
            </a:r>
            <a:endParaRPr lang="en-US" altLang="en-US" sz="2800" b="1">
              <a:solidFill>
                <a:schemeClr val="bg1"/>
              </a:solidFill>
            </a:endParaRPr>
          </a:p>
          <a:p>
            <a:pPr algn="l"/>
            <a:endParaRPr lang="en-US" altLang="en-US" sz="2800" b="1">
              <a:solidFill>
                <a:schemeClr val="bg1"/>
              </a:solidFill>
            </a:endParaRPr>
          </a:p>
          <a:p>
            <a:pPr algn="l"/>
            <a:r>
              <a:rPr lang="en-US" altLang="en-US" sz="2800" b="1">
                <a:solidFill>
                  <a:schemeClr val="bg1"/>
                </a:solidFill>
              </a:rPr>
              <a:t>6,194,874 distinct features</a:t>
            </a:r>
            <a:endParaRPr lang="en-US" altLang="en-US" sz="2800" b="1">
              <a:solidFill>
                <a:schemeClr val="bg1"/>
              </a:solidFill>
            </a:endParaRPr>
          </a:p>
          <a:p>
            <a:pPr algn="l"/>
            <a:endParaRPr lang="en-US" altLang="en-US" sz="28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Title 6"/>
          <p:cNvSpPr/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Features analysis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8" name="Content Placeholder 7"/>
          <p:cNvSpPr/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</a:rPr>
              <a:t>Feature distribution:</a:t>
            </a: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identifiers</a:t>
            </a:r>
            <a:r>
              <a:rPr lang="en-US" altLang="en-US" sz="2800">
                <a:solidFill>
                  <a:schemeClr val="bg1"/>
                </a:solidFill>
              </a:rPr>
              <a:t>: 9.93 %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literals</a:t>
            </a:r>
            <a:r>
              <a:rPr lang="en-US" altLang="en-US" sz="2800">
                <a:solidFill>
                  <a:schemeClr val="bg1"/>
                </a:solidFill>
              </a:rPr>
              <a:t>: 65.7 %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graphlets</a:t>
            </a:r>
            <a:r>
              <a:rPr lang="en-US" altLang="en-US" sz="2800">
                <a:solidFill>
                  <a:schemeClr val="bg1"/>
                </a:solidFill>
              </a:rPr>
              <a:t>: 11.84 %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children</a:t>
            </a:r>
            <a:r>
              <a:rPr lang="en-US" altLang="en-US" sz="2800">
                <a:solidFill>
                  <a:schemeClr val="bg1"/>
                </a:solidFill>
              </a:rPr>
              <a:t>: 0.02 %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uast2seq </a:t>
            </a:r>
            <a:r>
              <a:rPr lang="en-US" altLang="en-US" sz="2800">
                <a:solidFill>
                  <a:schemeClr val="bg1"/>
                </a:solidFill>
              </a:rPr>
              <a:t>(DFS) : 10.49%	 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 b="1">
                <a:solidFill>
                  <a:schemeClr val="bg1"/>
                </a:solidFill>
              </a:rPr>
              <a:t>node2vec </a:t>
            </a:r>
            <a:r>
              <a:rPr lang="en-US" altLang="en-US" sz="2800">
                <a:solidFill>
                  <a:schemeClr val="bg1"/>
                </a:solidFill>
              </a:rPr>
              <a:t>(random walk) : 2.02 %</a:t>
            </a:r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Title 6"/>
          <p:cNvSpPr/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Features analysis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8" name="Content Placeholder 7"/>
          <p:cNvSpPr/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r>
              <a:rPr lang="en-US" altLang="en-US" sz="2800">
                <a:solidFill>
                  <a:schemeClr val="bg1"/>
                </a:solidFill>
              </a:rPr>
              <a:t>Average number of features per file:</a:t>
            </a: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60 </a:t>
            </a:r>
            <a:r>
              <a:rPr lang="en-US" altLang="en-US" sz="2800" b="1">
                <a:solidFill>
                  <a:schemeClr val="bg1"/>
                </a:solidFill>
              </a:rPr>
              <a:t>identifiers  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38 </a:t>
            </a:r>
            <a:r>
              <a:rPr lang="en-US" altLang="en-US" sz="2800" b="1">
                <a:solidFill>
                  <a:schemeClr val="bg1"/>
                </a:solidFill>
              </a:rPr>
              <a:t>literals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116 </a:t>
            </a:r>
            <a:r>
              <a:rPr lang="en-US" altLang="en-US" sz="2800" b="1">
                <a:solidFill>
                  <a:schemeClr val="bg1"/>
                </a:solidFill>
              </a:rPr>
              <a:t>graphlets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37 </a:t>
            </a:r>
            <a:r>
              <a:rPr lang="en-US" altLang="en-US" sz="2800" b="1">
                <a:solidFill>
                  <a:schemeClr val="bg1"/>
                </a:solidFill>
              </a:rPr>
              <a:t>children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336 </a:t>
            </a:r>
            <a:r>
              <a:rPr lang="en-US" altLang="en-US" sz="2800" b="1">
                <a:solidFill>
                  <a:schemeClr val="bg1"/>
                </a:solidFill>
              </a:rPr>
              <a:t>uast2seq </a:t>
            </a:r>
            <a:r>
              <a:rPr lang="en-US" altLang="en-US" sz="2800">
                <a:solidFill>
                  <a:schemeClr val="bg1"/>
                </a:solidFill>
              </a:rPr>
              <a:t>(DFS)</a:t>
            </a:r>
            <a:endParaRPr lang="en-US" altLang="en-US" sz="2800">
              <a:solidFill>
                <a:schemeClr val="bg1"/>
              </a:solidFill>
            </a:endParaRPr>
          </a:p>
          <a:p>
            <a:pPr lvl="2"/>
            <a:r>
              <a:rPr lang="en-US" altLang="en-US" sz="2800">
                <a:solidFill>
                  <a:schemeClr val="bg1"/>
                </a:solidFill>
              </a:rPr>
              <a:t>460 </a:t>
            </a:r>
            <a:r>
              <a:rPr lang="en-US" altLang="en-US" sz="2800" b="1">
                <a:solidFill>
                  <a:schemeClr val="bg1"/>
                </a:solidFill>
              </a:rPr>
              <a:t>node2vec </a:t>
            </a:r>
            <a:r>
              <a:rPr lang="en-US" altLang="en-US" sz="2800">
                <a:solidFill>
                  <a:schemeClr val="bg1"/>
                </a:solidFill>
              </a:rPr>
              <a:t>(random walk)</a:t>
            </a:r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Connected components analysis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</a:rPr>
              <a:t>95 % threshold: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</a:rPr>
              <a:t>4,270,967 CCs 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</a:rPr>
              <a:t>52.4 % of files in CCs 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</a:rPr>
              <a:t>7.83 file per CC 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  <a:sym typeface="+mn-ea"/>
              </a:rPr>
              <a:t>80 % threshold: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  <a:sym typeface="+mn-ea"/>
              </a:rPr>
              <a:t>3,551,648 CCs 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  <a:sym typeface="+mn-ea"/>
              </a:rPr>
              <a:t>61.9 % of files in CCs 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  <a:sym typeface="+mn-ea"/>
              </a:rPr>
              <a:t>8.79 file per CC 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Connected components analysis</a:t>
            </a:r>
            <a:endParaRPr lang="en-US" altLang="en-US" sz="400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endParaRPr lang="en-US" altLang="en-US" sz="2800">
              <a:solidFill>
                <a:schemeClr val="bg1"/>
              </a:solidFill>
            </a:endParaRPr>
          </a:p>
        </p:txBody>
      </p:sp>
      <p:pic>
        <p:nvPicPr>
          <p:cNvPr id="5" name="Picture 4" descr="distr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2590" y="2196465"/>
            <a:ext cx="1138682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  <a:sym typeface="+mn-ea"/>
              </a:rPr>
              <a:t>Connected components analysis</a:t>
            </a:r>
            <a:endParaRPr lang="en-US" altLang="en-US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3,551,648</a:t>
            </a:r>
            <a:endParaRPr lang="en-US"/>
          </a:p>
        </p:txBody>
      </p:sp>
      <p:pic>
        <p:nvPicPr>
          <p:cNvPr id="4" name="Picture 3" descr="fig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7540" y="1907540"/>
            <a:ext cx="8376285" cy="418782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Communities analysis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</a:rPr>
              <a:t>Detection done with Walktrap algorithm</a:t>
            </a:r>
            <a:endParaRPr lang="en-US" altLang="en-US" sz="2800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800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</a:rPr>
              <a:t>95 % threshold: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526,715</a:t>
            </a:r>
            <a:r>
              <a:rPr lang="en-US" altLang="en-US" sz="2800">
                <a:solidFill>
                  <a:schemeClr val="bg1"/>
                </a:solidFill>
              </a:rPr>
              <a:t> CCs </a:t>
            </a:r>
            <a:r>
              <a:rPr lang="en-US" altLang="en-US" sz="2800">
                <a:solidFill>
                  <a:schemeClr val="bg1"/>
                </a:solidFill>
                <a:sym typeface="+mn-ea"/>
              </a:rPr>
              <a:t>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</a:rPr>
              <a:t>In those, we detected </a:t>
            </a:r>
            <a:r>
              <a:rPr lang="en-US" altLang="en-US" sz="2800" b="1">
                <a:solidFill>
                  <a:schemeClr val="bg1"/>
                </a:solidFill>
              </a:rPr>
              <a:t>666,692 communities</a:t>
            </a:r>
            <a:endParaRPr lang="en-US" altLang="en-US" sz="280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b="1">
                <a:solidFill>
                  <a:schemeClr val="bg1"/>
                </a:solidFill>
                <a:sym typeface="+mn-ea"/>
              </a:rPr>
              <a:t>80 % threshold: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  <a:sym typeface="+mn-ea"/>
              </a:rPr>
              <a:t>553,997</a:t>
            </a:r>
            <a:r>
              <a:rPr lang="en-US" altLang="en-US" sz="2800">
                <a:solidFill>
                  <a:schemeClr val="bg1"/>
                </a:solidFill>
                <a:sym typeface="+mn-ea"/>
              </a:rPr>
              <a:t> CCs with &gt; 1 file</a:t>
            </a:r>
            <a:endParaRPr lang="en-US" altLang="en-US" sz="2800">
              <a:solidFill>
                <a:schemeClr val="bg1"/>
              </a:solidFill>
            </a:endParaRPr>
          </a:p>
          <a:p>
            <a:pPr lvl="1"/>
            <a:r>
              <a:rPr lang="en-US" altLang="en-US" sz="2800">
                <a:solidFill>
                  <a:schemeClr val="bg1"/>
                </a:solidFill>
                <a:sym typeface="+mn-ea"/>
              </a:rPr>
              <a:t>In those, we detected </a:t>
            </a:r>
            <a:r>
              <a:rPr lang="en-US" altLang="en-US" sz="2800" b="1">
                <a:solidFill>
                  <a:schemeClr val="bg1"/>
                </a:solidFill>
                <a:sym typeface="+mn-ea"/>
              </a:rPr>
              <a:t>918,333 communities</a:t>
            </a:r>
            <a:endParaRPr lang="en-US" altLang="en-US" sz="2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6" name="Picture 5" descr="graph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235" y="1162685"/>
            <a:ext cx="10489565" cy="51441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440" y="466090"/>
            <a:ext cx="10515600" cy="1325563"/>
          </a:xfrm>
        </p:spPr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text_parser.go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544445" y="5846445"/>
            <a:ext cx="6621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b="1">
                <a:solidFill>
                  <a:schemeClr val="bg1"/>
                </a:solidFill>
              </a:rPr>
              <a:t>422 files - 327 projects - 1 filename</a:t>
            </a:r>
            <a:endParaRPr lang="en-US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544445" y="5846445"/>
            <a:ext cx="6621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b="1">
                <a:solidFill>
                  <a:schemeClr val="bg1"/>
                </a:solidFill>
              </a:rPr>
              <a:t>2344 files - 1058 projects - 584 filename</a:t>
            </a:r>
            <a:endParaRPr lang="en-US" altLang="en-US" sz="2400" b="1">
              <a:solidFill>
                <a:schemeClr val="bg1"/>
              </a:solidFill>
            </a:endParaRPr>
          </a:p>
        </p:txBody>
      </p:sp>
      <p:sp>
        <p:nvSpPr>
          <p:cNvPr id="6" name="Title 5"/>
          <p:cNvSpPr/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bg1"/>
                </a:solidFill>
              </a:rPr>
              <a:t>filenames</a:t>
            </a:r>
            <a:endParaRPr lang="en-US" altLang="en-US" b="1">
              <a:solidFill>
                <a:schemeClr val="bg1"/>
              </a:solidFill>
            </a:endParaRPr>
          </a:p>
        </p:txBody>
      </p:sp>
      <p:pic>
        <p:nvPicPr>
          <p:cNvPr id="2" name="Picture 1" descr="graph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760" y="2274570"/>
            <a:ext cx="11969115" cy="25647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Clone Taxonomy (Kapser; Roy and Cordy )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664845" y="20421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</a:rPr>
              <a:t>Type I :</a:t>
            </a:r>
            <a:r>
              <a:rPr lang="en-US" altLang="en-US">
                <a:solidFill>
                  <a:schemeClr val="bg1"/>
                </a:solidFill>
              </a:rPr>
              <a:t> </a:t>
            </a:r>
            <a:r>
              <a:rPr lang="en-US" altLang="en-US" b="1">
                <a:solidFill>
                  <a:schemeClr val="bg1"/>
                </a:solidFill>
              </a:rPr>
              <a:t>exactly </a:t>
            </a:r>
            <a:r>
              <a:rPr lang="en-US" altLang="en-US">
                <a:solidFill>
                  <a:schemeClr val="bg1"/>
                </a:solidFill>
              </a:rPr>
              <a:t>the same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Type II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: </a:t>
            </a:r>
            <a:r>
              <a:rPr lang="en-US" b="1">
                <a:solidFill>
                  <a:schemeClr val="bg1"/>
                </a:solidFill>
                <a:sym typeface="+mn-ea"/>
              </a:rPr>
              <a:t>structurally </a:t>
            </a:r>
            <a:r>
              <a:rPr lang="en-US">
                <a:solidFill>
                  <a:schemeClr val="bg1"/>
                </a:solidFill>
                <a:sym typeface="+mn-ea"/>
              </a:rPr>
              <a:t>the same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, syntactical differences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Type III :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combination of type I &amp; II and minor structural changes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b="1">
                <a:solidFill>
                  <a:schemeClr val="bg1"/>
                </a:solidFill>
                <a:sym typeface="+mn-ea"/>
              </a:rPr>
              <a:t>Type IV :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en-US" b="1">
                <a:solidFill>
                  <a:schemeClr val="bg1"/>
                </a:solidFill>
                <a:sym typeface="+mn-ea"/>
              </a:rPr>
              <a:t>semantically </a:t>
            </a:r>
            <a:r>
              <a:rPr lang="en-US" altLang="en-US">
                <a:solidFill>
                  <a:schemeClr val="bg1"/>
                </a:solidFill>
                <a:sym typeface="+mn-ea"/>
              </a:rPr>
              <a:t>the same, different structure and syntax</a:t>
            </a:r>
            <a:endParaRPr lang="en-U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" name="Title 5"/>
          <p:cNvSpPr/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bg1"/>
                </a:solidFill>
              </a:rPr>
              <a:t>filenames</a:t>
            </a:r>
            <a:endParaRPr lang="en-US" altLang="en-US" b="1">
              <a:solidFill>
                <a:schemeClr val="bg1"/>
              </a:solidFill>
            </a:endParaRPr>
          </a:p>
        </p:txBody>
      </p:sp>
      <p:pic>
        <p:nvPicPr>
          <p:cNvPr id="2" name="Picture 1" descr="graph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275" y="2046605"/>
            <a:ext cx="11855450" cy="2764155"/>
          </a:xfrm>
          <a:prstGeom prst="rect">
            <a:avLst/>
          </a:prstGeom>
        </p:spPr>
      </p:pic>
      <p:pic>
        <p:nvPicPr>
          <p:cNvPr id="5" name="Picture 4" descr="legen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5" y="4740275"/>
            <a:ext cx="4876165" cy="206692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Title 1"/>
          <p:cNvSpPr>
            <a:spLocks noGrp="1"/>
          </p:cNvSpPr>
          <p:nvPr/>
        </p:nvSpPr>
        <p:spPr>
          <a:xfrm>
            <a:off x="3366135" y="276225"/>
            <a:ext cx="545846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Microsoft Azure SDK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67995" y="5656580"/>
            <a:ext cx="6621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b="1">
                <a:solidFill>
                  <a:schemeClr val="bg1"/>
                </a:solidFill>
              </a:rPr>
              <a:t>4803 files - 3 projects - 2954 filename</a:t>
            </a:r>
            <a:endParaRPr lang="en-US" altLang="en-US" sz="2400" b="1">
              <a:solidFill>
                <a:schemeClr val="bg1"/>
              </a:solidFill>
            </a:endParaRPr>
          </a:p>
        </p:txBody>
      </p:sp>
      <p:pic>
        <p:nvPicPr>
          <p:cNvPr id="2" name="Picture 1" descr="hraph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995" y="1602105"/>
            <a:ext cx="11466195" cy="377507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bg1"/>
                </a:solidFill>
              </a:rPr>
              <a:t>Thank you !</a:t>
            </a:r>
            <a:endParaRPr lang="en-US" altLang="en-US" b="1">
              <a:solidFill>
                <a:schemeClr val="bg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395095" y="3004185"/>
            <a:ext cx="18421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800" b="1">
                <a:solidFill>
                  <a:schemeClr val="bg1"/>
                </a:solidFill>
              </a:rPr>
              <a:t>For more:</a:t>
            </a:r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065020" y="3964940"/>
            <a:ext cx="9537065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l">
              <a:buNone/>
            </a:pPr>
            <a:r>
              <a:rPr lang="en-US" altLang="en-US" sz="2200" b="1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Courier New" panose="02070309020205020404" charset="0"/>
                <a:cs typeface="Courier New" panose="02070309020205020404" charset="0"/>
                <a:sym typeface="+mn-ea"/>
              </a:rPr>
              <a:t>blog.sourced.tech/post/deduplicating_pga_with_apollo</a:t>
            </a: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</a:endParaRPr>
          </a:p>
          <a:p>
            <a:pPr marL="0" indent="0" algn="l">
              <a:buNone/>
            </a:pP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</a:endParaRPr>
          </a:p>
          <a:p>
            <a:pPr marL="0" indent="0" algn="l">
              <a:buNone/>
            </a:pPr>
            <a:r>
              <a:rPr lang="en-US" altLang="en-US" sz="2200" b="1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Courier New" panose="02070309020205020404" charset="0"/>
                <a:cs typeface="Courier New" panose="02070309020205020404" charset="0"/>
                <a:sym typeface="+mn-ea"/>
              </a:rPr>
              <a:t>github.com/src-d/gemini</a:t>
            </a: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  <a:sym typeface="+mn-ea"/>
            </a:endParaRPr>
          </a:p>
          <a:p>
            <a:pPr marL="0" indent="0" algn="l">
              <a:buNone/>
            </a:pP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  <a:sym typeface="+mn-ea"/>
            </a:endParaRPr>
          </a:p>
          <a:p>
            <a:pPr marL="0" indent="0" algn="l">
              <a:buNone/>
            </a:pPr>
            <a:r>
              <a:rPr lang="en-US" altLang="en-US" sz="2200" b="1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Courier New" panose="02070309020205020404" charset="0"/>
                <a:cs typeface="Courier New" panose="02070309020205020404" charset="0"/>
              </a:rPr>
              <a:t>pga.sourced.tech/</a:t>
            </a: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</a:endParaRPr>
          </a:p>
          <a:p>
            <a:pPr marL="0" indent="0" algn="l">
              <a:buNone/>
            </a:pPr>
            <a:endParaRPr lang="en-US" altLang="en-US" sz="2200" b="1">
              <a:solidFill>
                <a:schemeClr val="bg1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latin typeface="Courier New" panose="02070309020205020404" charset="0"/>
              <a:cs typeface="Courier New" panose="02070309020205020404" charset="0"/>
            </a:endParaRPr>
          </a:p>
          <a:p>
            <a:pPr marL="0" indent="0" algn="l">
              <a:buNone/>
            </a:pPr>
            <a:r>
              <a:rPr lang="en-US" altLang="en-US" sz="2200" b="1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Courier New" panose="02070309020205020404" charset="0"/>
                <a:cs typeface="Courier New" panose="02070309020205020404" charset="0"/>
                <a:sym typeface="+mn-ea"/>
              </a:rPr>
              <a:t>r.keramitas@gmail.com</a:t>
            </a:r>
            <a:endParaRPr lang="en-US"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Type IV clone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680970" y="1831975"/>
            <a:ext cx="5590540" cy="1783715"/>
          </a:xfrm>
          <a:prstGeom prst="rect">
            <a:avLst/>
          </a:prstGeom>
          <a:solidFill>
            <a:srgbClr val="D46D08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foo(n: int):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k = 0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for i in range(n):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     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k += i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return k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2680970" y="3973830"/>
            <a:ext cx="5589905" cy="2122805"/>
          </a:xfrm>
          <a:prstGeom prst="rect">
            <a:avLst/>
          </a:prstGeom>
          <a:solidFill>
            <a:srgbClr val="508743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bar(m: int):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counter, l = 0, 0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while counter &lt; m: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     counter += 1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     l+= counter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return l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altLang="en-US" sz="4000" b="1">
                <a:ln>
                  <a:noFill/>
                </a:ln>
                <a:solidFill>
                  <a:schemeClr val="bg1"/>
                </a:solidFill>
              </a:rPr>
              <a:t>Déjà Vu approach (Lopes et al.)</a:t>
            </a:r>
            <a:endParaRPr lang="en-US" altLang="en-US" sz="4000" b="1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89280" y="2101850"/>
            <a:ext cx="4803140" cy="1783715"/>
          </a:xfrm>
          <a:prstGeom prst="rect">
            <a:avLst/>
          </a:prstGeom>
          <a:solidFill>
            <a:srgbClr val="D46D08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def foo(n: int):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k = 0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for i in range(n):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  <a:sym typeface="+mn-ea"/>
              </a:rPr>
              <a:t>     </a:t>
            </a:r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k += i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     return k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89280" y="4879975"/>
            <a:ext cx="4803140" cy="1445260"/>
          </a:xfrm>
          <a:prstGeom prst="rect">
            <a:avLst/>
          </a:prstGeom>
          <a:solidFill>
            <a:srgbClr val="508743"/>
          </a:solidFill>
        </p:spPr>
        <p:txBody>
          <a:bodyPr wrap="square" rtlCol="0">
            <a:spAutoFit/>
          </a:bodyPr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[(def, 1), (foo, 1), (n, 2),     (int, 1), (k, 3), (0, 1), (for, 1), (i, 2), (in, 1),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2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(range, 1), (return, 1)]</a:t>
            </a:r>
            <a:endParaRPr lang="en-US" altLang="en-US" sz="22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5645150" y="270700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6515735" y="2640965"/>
            <a:ext cx="5106035" cy="706755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pPr algn="ctr"/>
            <a:r>
              <a:rPr lang="en-US" altLang="en-US" sz="20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File hash</a:t>
            </a:r>
            <a:endParaRPr lang="en-US" altLang="en-US" sz="20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0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7d02b25e38eadb33e9f96d771e1844a6</a:t>
            </a:r>
            <a:endParaRPr lang="en-US" altLang="en-US" sz="20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1" name="Right Arrow 10"/>
          <p:cNvSpPr/>
          <p:nvPr/>
        </p:nvSpPr>
        <p:spPr>
          <a:xfrm rot="5400000">
            <a:off x="2682240" y="4135755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645150" y="473202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5645150" y="5750560"/>
            <a:ext cx="617220" cy="57467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6515735" y="4665980"/>
            <a:ext cx="5105400" cy="706755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pPr algn="ctr"/>
            <a:r>
              <a:rPr lang="en-US" altLang="en-US" sz="20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Token hash</a:t>
            </a:r>
            <a:endParaRPr lang="en-US" altLang="en-US" sz="20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  <a:p>
            <a:r>
              <a:rPr lang="en-US" altLang="en-US" sz="2000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f2ea1bb5a6208b5d4f2c930a0d7042d6</a:t>
            </a:r>
            <a:endParaRPr lang="en-US" altLang="en-US" sz="2000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7506970" y="5838825"/>
            <a:ext cx="3425825" cy="398780"/>
          </a:xfrm>
          <a:prstGeom prst="rect">
            <a:avLst/>
          </a:prstGeom>
          <a:solidFill>
            <a:srgbClr val="2479A9"/>
          </a:solidFill>
        </p:spPr>
        <p:txBody>
          <a:bodyPr wrap="square" rtlCol="0">
            <a:spAutoFit/>
          </a:bodyPr>
          <a:p>
            <a:pPr algn="ctr"/>
            <a:r>
              <a:rPr lang="en-US" altLang="en-US" sz="2000" b="1">
                <a:solidFill>
                  <a:schemeClr val="bg1"/>
                </a:solidFill>
                <a:latin typeface="FreeMono" panose="020F0409020205020404" charset="0"/>
                <a:ea typeface="FreeMono" panose="020F0409020205020404" charset="0"/>
              </a:rPr>
              <a:t>SourcererCC</a:t>
            </a:r>
            <a:endParaRPr lang="en-US" altLang="en-US" sz="2000" b="1">
              <a:solidFill>
                <a:schemeClr val="bg1"/>
              </a:solidFill>
              <a:latin typeface="FreeMono" panose="020F0409020205020404" charset="0"/>
              <a:ea typeface="FreeMono" panose="020F04090202050204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Gemini approach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25170" y="1798320"/>
            <a:ext cx="10455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sz="2800">
                <a:solidFill>
                  <a:schemeClr val="bg1"/>
                </a:solidFill>
              </a:rPr>
              <a:t>1. Extract </a:t>
            </a:r>
            <a:r>
              <a:rPr lang="en-US" altLang="en-US" sz="2800" b="1">
                <a:solidFill>
                  <a:schemeClr val="bg1"/>
                </a:solidFill>
                <a:sym typeface="+mn-ea"/>
              </a:rPr>
              <a:t>syntactical </a:t>
            </a:r>
            <a:r>
              <a:rPr lang="en-US" altLang="en-US" sz="2800">
                <a:solidFill>
                  <a:schemeClr val="bg1"/>
                </a:solidFill>
                <a:sym typeface="+mn-ea"/>
              </a:rPr>
              <a:t>and </a:t>
            </a:r>
            <a:r>
              <a:rPr lang="en-US" altLang="en-US" sz="2800" b="1">
                <a:solidFill>
                  <a:schemeClr val="bg1"/>
                </a:solidFill>
                <a:sym typeface="+mn-ea"/>
              </a:rPr>
              <a:t>structural </a:t>
            </a:r>
            <a:r>
              <a:rPr lang="en-US" altLang="en-US" sz="2800">
                <a:solidFill>
                  <a:schemeClr val="bg1"/>
                </a:solidFill>
                <a:sym typeface="+mn-ea"/>
              </a:rPr>
              <a:t>features from each snippet</a:t>
            </a:r>
            <a:r>
              <a:rPr lang="en-US" altLang="en-US" sz="2800">
                <a:solidFill>
                  <a:schemeClr val="bg1"/>
                </a:solidFill>
              </a:rPr>
              <a:t> 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45055" y="2907157"/>
            <a:ext cx="3628390" cy="2523490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 Matrix M</a:t>
            </a:r>
            <a:r>
              <a:rPr lang="en-US" altLang="en-US" sz="2000"/>
              <a:t>: </a:t>
            </a:r>
            <a:endParaRPr lang="en-US" altLang="en-US" sz="2000"/>
          </a:p>
          <a:p>
            <a:pPr algn="ctr"/>
            <a:r>
              <a:rPr lang="en-US" altLang="en-US" sz="2000"/>
              <a:t>N x M values</a:t>
            </a:r>
            <a:endParaRPr lang="en-US" altLang="en-US" sz="2000"/>
          </a:p>
          <a:p>
            <a:pPr algn="ctr"/>
            <a:r>
              <a:rPr lang="en-US" altLang="en-US" sz="2000" b="1"/>
              <a:t>M</a:t>
            </a:r>
            <a:r>
              <a:rPr lang="en-US" altLang="en-US" sz="2000" b="1" baseline="-25000"/>
              <a:t>i,j</a:t>
            </a:r>
            <a:r>
              <a:rPr lang="en-US" altLang="en-US" sz="2000"/>
              <a:t> = </a:t>
            </a:r>
            <a:r>
              <a:rPr lang="en-US" altLang="en-US" sz="2000" i="1"/>
              <a:t>importance </a:t>
            </a:r>
            <a:r>
              <a:rPr lang="en-US" altLang="en-US" sz="2000"/>
              <a:t>of </a:t>
            </a:r>
            <a:r>
              <a:rPr lang="en-US" altLang="en-US" sz="2000" b="1"/>
              <a:t>feature j</a:t>
            </a:r>
            <a:endParaRPr lang="en-US" altLang="en-US" sz="2000"/>
          </a:p>
          <a:p>
            <a:pPr algn="ctr"/>
            <a:r>
              <a:rPr lang="en-US" altLang="en-US" sz="2000"/>
              <a:t>          for </a:t>
            </a:r>
            <a:r>
              <a:rPr lang="en-US" altLang="en-US" sz="2000" b="1"/>
              <a:t>snippet i </a:t>
            </a:r>
            <a:r>
              <a:rPr lang="en-US" altLang="en-US" sz="2000"/>
              <a:t>(0 if none)</a:t>
            </a:r>
            <a:endParaRPr lang="en-US" altLang="en-US" sz="2000"/>
          </a:p>
        </p:txBody>
      </p:sp>
      <p:sp>
        <p:nvSpPr>
          <p:cNvPr id="11" name="Rectangle 10"/>
          <p:cNvSpPr/>
          <p:nvPr/>
        </p:nvSpPr>
        <p:spPr>
          <a:xfrm>
            <a:off x="228600" y="3538220"/>
            <a:ext cx="146304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12" name="Right Arrow 11"/>
          <p:cNvSpPr/>
          <p:nvPr/>
        </p:nvSpPr>
        <p:spPr>
          <a:xfrm>
            <a:off x="1776730" y="395478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 b="1">
                <a:solidFill>
                  <a:schemeClr val="bg1"/>
                </a:solidFill>
              </a:rPr>
              <a:t>Gemini approach</a:t>
            </a:r>
            <a:endParaRPr lang="en-US" altLang="en-US" sz="4000" b="1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25170" y="1798320"/>
            <a:ext cx="917384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sz="2800">
                <a:solidFill>
                  <a:schemeClr val="bg1"/>
                </a:solidFill>
              </a:rPr>
              <a:t>2. Create a </a:t>
            </a:r>
            <a:r>
              <a:rPr lang="en-US" altLang="en-US" sz="2800" b="1">
                <a:solidFill>
                  <a:schemeClr val="bg1"/>
                </a:solidFill>
              </a:rPr>
              <a:t>pairwise similarity graph</a:t>
            </a:r>
            <a:r>
              <a:rPr lang="en-US" altLang="en-US" sz="2800">
                <a:solidFill>
                  <a:schemeClr val="bg1"/>
                </a:solidFill>
              </a:rPr>
              <a:t> between snippets,</a:t>
            </a:r>
            <a:endParaRPr lang="en-US" altLang="en-US" sz="2800">
              <a:solidFill>
                <a:schemeClr val="bg1"/>
              </a:solidFill>
            </a:endParaRPr>
          </a:p>
          <a:p>
            <a:pPr algn="l"/>
            <a:r>
              <a:rPr lang="en-US" altLang="en-US" sz="2800">
                <a:solidFill>
                  <a:schemeClr val="bg1"/>
                </a:solidFill>
              </a:rPr>
              <a:t>    by hashing the feature matrix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32630" y="2906395"/>
            <a:ext cx="3628390" cy="2523490"/>
          </a:xfrm>
          <a:prstGeom prst="rect">
            <a:avLst/>
          </a:prstGeom>
          <a:solidFill>
            <a:srgbClr val="2479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Pairwise Similarity Graph</a:t>
            </a:r>
            <a:endParaRPr lang="en-US" altLang="en-US" sz="2000"/>
          </a:p>
          <a:p>
            <a:pPr algn="ctr"/>
            <a:r>
              <a:rPr lang="en-US" altLang="en-US" sz="2000"/>
              <a:t>Graph with N nodes</a:t>
            </a:r>
            <a:endParaRPr lang="en-US" altLang="en-US" sz="2000"/>
          </a:p>
          <a:p>
            <a:pPr algn="ctr"/>
            <a:r>
              <a:rPr lang="en-US" altLang="en-US" sz="2000" b="1"/>
              <a:t>nodes </a:t>
            </a:r>
            <a:r>
              <a:rPr lang="en-US" altLang="en-US" sz="2000"/>
              <a:t>= snippets</a:t>
            </a:r>
            <a:endParaRPr lang="en-US" altLang="en-US" sz="2000"/>
          </a:p>
          <a:p>
            <a:pPr algn="ctr"/>
            <a:r>
              <a:rPr lang="en-US" altLang="en-US" sz="2000" b="1"/>
              <a:t>edge </a:t>
            </a:r>
            <a:r>
              <a:rPr lang="en-US" altLang="en-US" sz="2000"/>
              <a:t>= similarity</a:t>
            </a:r>
            <a:endParaRPr lang="en-US" altLang="en-US" sz="2000"/>
          </a:p>
        </p:txBody>
      </p:sp>
      <p:sp>
        <p:nvSpPr>
          <p:cNvPr id="11" name="Rectangle 10"/>
          <p:cNvSpPr/>
          <p:nvPr/>
        </p:nvSpPr>
        <p:spPr>
          <a:xfrm>
            <a:off x="228600" y="3538220"/>
            <a:ext cx="146304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Dataset</a:t>
            </a:r>
            <a:endParaRPr lang="en-US" altLang="en-US" sz="2000"/>
          </a:p>
          <a:p>
            <a:pPr algn="ctr"/>
            <a:r>
              <a:rPr lang="en-US" altLang="en-US" sz="2000"/>
              <a:t>N snippets</a:t>
            </a:r>
            <a:endParaRPr lang="en-US" altLang="en-US" sz="2000"/>
          </a:p>
        </p:txBody>
      </p:sp>
      <p:sp>
        <p:nvSpPr>
          <p:cNvPr id="12" name="Right Arrow 11"/>
          <p:cNvSpPr/>
          <p:nvPr/>
        </p:nvSpPr>
        <p:spPr>
          <a:xfrm>
            <a:off x="1776730" y="395478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26640" y="3538220"/>
            <a:ext cx="1554480" cy="126174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2000" b="1"/>
              <a:t>Features</a:t>
            </a:r>
            <a:endParaRPr lang="en-US" altLang="en-US" sz="2000"/>
          </a:p>
          <a:p>
            <a:pPr algn="ctr"/>
            <a:r>
              <a:rPr lang="en-US" altLang="en-US" sz="2000"/>
              <a:t>NxM values</a:t>
            </a:r>
            <a:endParaRPr lang="en-US" altLang="en-US" sz="2000"/>
          </a:p>
        </p:txBody>
      </p:sp>
      <p:sp>
        <p:nvSpPr>
          <p:cNvPr id="15" name="Right Arrow 14"/>
          <p:cNvSpPr/>
          <p:nvPr/>
        </p:nvSpPr>
        <p:spPr>
          <a:xfrm>
            <a:off x="3975735" y="3953510"/>
            <a:ext cx="472440" cy="42926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7844</Words>
  <Application>WPS Presentation</Application>
  <PresentationFormat>Widescreen</PresentationFormat>
  <Paragraphs>627</Paragraphs>
  <Slides>52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64" baseType="lpstr">
      <vt:lpstr>Arial</vt:lpstr>
      <vt:lpstr>SimSun</vt:lpstr>
      <vt:lpstr>Wingdings</vt:lpstr>
      <vt:lpstr>FreeMono</vt:lpstr>
      <vt:lpstr>Courier New</vt:lpstr>
      <vt:lpstr>Calibri Light</vt:lpstr>
      <vt:lpstr>Calibri</vt:lpstr>
      <vt:lpstr>微软雅黑</vt:lpstr>
      <vt:lpstr>Droid Sans Fallback</vt:lpstr>
      <vt:lpstr/>
      <vt:lpstr>Arial Unicode MS</vt:lpstr>
      <vt:lpstr>Office Theme</vt:lpstr>
      <vt:lpstr>Deduplication of large amounts of code</vt:lpstr>
      <vt:lpstr>Clones</vt:lpstr>
      <vt:lpstr>Natural language clones</vt:lpstr>
      <vt:lpstr>Natural language clones</vt:lpstr>
      <vt:lpstr>Clone Taxonomy (Kapser; Roy and Cordy )</vt:lpstr>
      <vt:lpstr>Type IV clone</vt:lpstr>
      <vt:lpstr>Déjà Vu approach (Lopes et al.)</vt:lpstr>
      <vt:lpstr>Gemini approach</vt:lpstr>
      <vt:lpstr>Gemini approach</vt:lpstr>
      <vt:lpstr>Gemini approach</vt:lpstr>
      <vt:lpstr>Gemini approach</vt:lpstr>
      <vt:lpstr>Feature Extraction Step</vt:lpstr>
      <vt:lpstr>Abstract Syntax Trees</vt:lpstr>
      <vt:lpstr>Abstract Syntax Trees</vt:lpstr>
      <vt:lpstr>Identifiers and Literals</vt:lpstr>
      <vt:lpstr>Graphlets and Children</vt:lpstr>
      <vt:lpstr>Graphlets and Children</vt:lpstr>
      <vt:lpstr>TF-IDF</vt:lpstr>
      <vt:lpstr>Feature extraction step</vt:lpstr>
      <vt:lpstr>Hashing Step</vt:lpstr>
      <vt:lpstr>PowerPoint 演示文稿</vt:lpstr>
      <vt:lpstr>Similarity between weighted bags ?</vt:lpstr>
      <vt:lpstr>Weighted Jaccard Similarity</vt:lpstr>
      <vt:lpstr>Minhashing</vt:lpstr>
      <vt:lpstr>Minhash signatures</vt:lpstr>
      <vt:lpstr>Locality-Sensitive Hashing</vt:lpstr>
      <vt:lpstr>Locality-Sensitive Hashing</vt:lpstr>
      <vt:lpstr>Locality-Sensitive Hashing</vt:lpstr>
      <vt:lpstr>Locality-Sensitive Hashing</vt:lpstr>
      <vt:lpstr>Locality-Sensitive Hashing</vt:lpstr>
      <vt:lpstr>Locality-Sensitive Hashing</vt:lpstr>
      <vt:lpstr>Locality-Sensitive Hashing</vt:lpstr>
      <vt:lpstr>Computing the similarity graph</vt:lpstr>
      <vt:lpstr>Connected Components Step</vt:lpstr>
      <vt:lpstr>Extracting connected components</vt:lpstr>
      <vt:lpstr>Community Detection Step</vt:lpstr>
      <vt:lpstr>Applying community detection</vt:lpstr>
      <vt:lpstr>Public Git Archive</vt:lpstr>
      <vt:lpstr>PowerPoint 演示文稿</vt:lpstr>
      <vt:lpstr>PowerPoint 演示文稿</vt:lpstr>
      <vt:lpstr>Post-feature extraction</vt:lpstr>
      <vt:lpstr>Features analysis</vt:lpstr>
      <vt:lpstr>Features analysis</vt:lpstr>
      <vt:lpstr>Connected components analysis</vt:lpstr>
      <vt:lpstr>Connected components analysis</vt:lpstr>
      <vt:lpstr>Connected components analysis</vt:lpstr>
      <vt:lpstr>Communities analysis</vt:lpstr>
      <vt:lpstr>text_parser.go</vt:lpstr>
      <vt:lpstr>filenames</vt:lpstr>
      <vt:lpstr>filenames</vt:lpstr>
      <vt:lpstr>PowerPoint 演示文稿</vt:lpstr>
      <vt:lpstr>Thank you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Deduplication on large amounts of code</dc:title>
  <dc:creator>romain</dc:creator>
  <cp:lastModifiedBy>romain</cp:lastModifiedBy>
  <cp:revision>20</cp:revision>
  <dcterms:created xsi:type="dcterms:W3CDTF">2019-02-03T11:05:09Z</dcterms:created>
  <dcterms:modified xsi:type="dcterms:W3CDTF">2019-02-03T11:05:09Z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